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mp4" ContentType="video/mp4"/>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Override1.xml" ContentType="application/vnd.openxmlformats-officedocument.themeOverride+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p:sldMasterIdLst>
    <p:sldMasterId id="2147483674" r:id="rId4"/>
  </p:sldMasterIdLst>
  <p:notesMasterIdLst>
    <p:notesMasterId r:id="rId23"/>
  </p:notesMasterIdLst>
  <p:sldIdLst>
    <p:sldId id="273" r:id="rId5"/>
    <p:sldId id="256" r:id="rId6"/>
    <p:sldId id="258" r:id="rId7"/>
    <p:sldId id="274" r:id="rId8"/>
    <p:sldId id="265" r:id="rId9"/>
    <p:sldId id="272" r:id="rId10"/>
    <p:sldId id="268" r:id="rId11"/>
    <p:sldId id="279" r:id="rId12"/>
    <p:sldId id="280" r:id="rId13"/>
    <p:sldId id="278" r:id="rId14"/>
    <p:sldId id="270" r:id="rId15"/>
    <p:sldId id="260" r:id="rId16"/>
    <p:sldId id="271" r:id="rId17"/>
    <p:sldId id="276" r:id="rId18"/>
    <p:sldId id="266" r:id="rId19"/>
    <p:sldId id="277" r:id="rId20"/>
    <p:sldId id="261" r:id="rId21"/>
    <p:sldId id="259" r:id="rId22"/>
  </p:sldIdLst>
  <p:sldSz cx="9144000" cy="6858000" type="screen4x3"/>
  <p:notesSz cx="7004050" cy="929005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lifton Ron S NRO USA CTR" initials="RSC" lastIdx="2" clrIdx="0">
    <p:extLst/>
  </p:cmAuthor>
  <p:cmAuthor id="2" name="Martin Stephanie L NRO USA CTR-CORP" initials="MSLNUC" lastIdx="8" clrIdx="1">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195" autoAdjust="0"/>
    <p:restoredTop sz="98422" autoAdjust="0"/>
  </p:normalViewPr>
  <p:slideViewPr>
    <p:cSldViewPr snapToGrid="0">
      <p:cViewPr varScale="1">
        <p:scale>
          <a:sx n="85" d="100"/>
          <a:sy n="85" d="100"/>
        </p:scale>
        <p:origin x="1445" y="62"/>
      </p:cViewPr>
      <p:guideLst>
        <p:guide orient="horz" pos="2160"/>
        <p:guide pos="288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commentAuthors" Target="commen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5088" cy="464503"/>
          </a:xfrm>
          <a:prstGeom prst="rect">
            <a:avLst/>
          </a:prstGeom>
        </p:spPr>
        <p:txBody>
          <a:bodyPr vert="horz" lIns="93100" tIns="46551" rIns="93100" bIns="46551" rtlCol="0"/>
          <a:lstStyle>
            <a:lvl1pPr algn="l">
              <a:defRPr sz="1200"/>
            </a:lvl1pPr>
          </a:lstStyle>
          <a:p>
            <a:endParaRPr lang="en-US" dirty="0"/>
          </a:p>
        </p:txBody>
      </p:sp>
      <p:sp>
        <p:nvSpPr>
          <p:cNvPr id="3" name="Date Placeholder 2"/>
          <p:cNvSpPr>
            <a:spLocks noGrp="1"/>
          </p:cNvSpPr>
          <p:nvPr>
            <p:ph type="dt" idx="1"/>
          </p:nvPr>
        </p:nvSpPr>
        <p:spPr>
          <a:xfrm>
            <a:off x="3967341" y="0"/>
            <a:ext cx="3035088" cy="464503"/>
          </a:xfrm>
          <a:prstGeom prst="rect">
            <a:avLst/>
          </a:prstGeom>
        </p:spPr>
        <p:txBody>
          <a:bodyPr vert="horz" lIns="93100" tIns="46551" rIns="93100" bIns="46551" rtlCol="0"/>
          <a:lstStyle>
            <a:lvl1pPr algn="r">
              <a:defRPr sz="1200"/>
            </a:lvl1pPr>
          </a:lstStyle>
          <a:p>
            <a:fld id="{B5CEA0CB-17EF-4550-943E-D7596AA13F82}" type="datetimeFigureOut">
              <a:rPr lang="en-US" smtClean="0"/>
              <a:t>9/18/2019</a:t>
            </a:fld>
            <a:endParaRPr lang="en-US" dirty="0"/>
          </a:p>
        </p:txBody>
      </p:sp>
      <p:sp>
        <p:nvSpPr>
          <p:cNvPr id="4" name="Slide Image Placeholder 3"/>
          <p:cNvSpPr>
            <a:spLocks noGrp="1" noRot="1" noChangeAspect="1"/>
          </p:cNvSpPr>
          <p:nvPr>
            <p:ph type="sldImg" idx="2"/>
          </p:nvPr>
        </p:nvSpPr>
        <p:spPr>
          <a:xfrm>
            <a:off x="1181100" y="698500"/>
            <a:ext cx="4641850" cy="3481388"/>
          </a:xfrm>
          <a:prstGeom prst="rect">
            <a:avLst/>
          </a:prstGeom>
          <a:noFill/>
          <a:ln w="12700">
            <a:solidFill>
              <a:prstClr val="black"/>
            </a:solidFill>
          </a:ln>
        </p:spPr>
        <p:txBody>
          <a:bodyPr vert="horz" lIns="93100" tIns="46551" rIns="93100" bIns="46551" rtlCol="0" anchor="ctr"/>
          <a:lstStyle/>
          <a:p>
            <a:endParaRPr lang="en-US" dirty="0"/>
          </a:p>
        </p:txBody>
      </p:sp>
      <p:sp>
        <p:nvSpPr>
          <p:cNvPr id="5" name="Notes Placeholder 4"/>
          <p:cNvSpPr>
            <a:spLocks noGrp="1"/>
          </p:cNvSpPr>
          <p:nvPr>
            <p:ph type="body" sz="quarter" idx="3"/>
          </p:nvPr>
        </p:nvSpPr>
        <p:spPr>
          <a:xfrm>
            <a:off x="700405" y="4412774"/>
            <a:ext cx="5603240" cy="4180523"/>
          </a:xfrm>
          <a:prstGeom prst="rect">
            <a:avLst/>
          </a:prstGeom>
        </p:spPr>
        <p:txBody>
          <a:bodyPr vert="horz" lIns="93100" tIns="46551" rIns="93100" bIns="46551"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3935"/>
            <a:ext cx="3035088" cy="464503"/>
          </a:xfrm>
          <a:prstGeom prst="rect">
            <a:avLst/>
          </a:prstGeom>
        </p:spPr>
        <p:txBody>
          <a:bodyPr vert="horz" lIns="93100" tIns="46551" rIns="93100" bIns="46551" rtlCol="0" anchor="b"/>
          <a:lstStyle>
            <a:lvl1pPr algn="l">
              <a:defRPr sz="1200"/>
            </a:lvl1pPr>
          </a:lstStyle>
          <a:p>
            <a:endParaRPr lang="en-US" dirty="0"/>
          </a:p>
        </p:txBody>
      </p:sp>
      <p:sp>
        <p:nvSpPr>
          <p:cNvPr id="7" name="Slide Number Placeholder 6"/>
          <p:cNvSpPr>
            <a:spLocks noGrp="1"/>
          </p:cNvSpPr>
          <p:nvPr>
            <p:ph type="sldNum" sz="quarter" idx="5"/>
          </p:nvPr>
        </p:nvSpPr>
        <p:spPr>
          <a:xfrm>
            <a:off x="3967341" y="8823935"/>
            <a:ext cx="3035088" cy="464503"/>
          </a:xfrm>
          <a:prstGeom prst="rect">
            <a:avLst/>
          </a:prstGeom>
        </p:spPr>
        <p:txBody>
          <a:bodyPr vert="horz" lIns="93100" tIns="46551" rIns="93100" bIns="46551" rtlCol="0" anchor="b"/>
          <a:lstStyle>
            <a:lvl1pPr algn="r">
              <a:defRPr sz="1200"/>
            </a:lvl1pPr>
          </a:lstStyle>
          <a:p>
            <a:fld id="{1640C582-EB6B-407A-8C45-FF963080FE17}" type="slidenum">
              <a:rPr lang="en-US" smtClean="0"/>
              <a:t>‹#›</a:t>
            </a:fld>
            <a:endParaRPr lang="en-US" dirty="0"/>
          </a:p>
        </p:txBody>
      </p:sp>
    </p:spTree>
    <p:extLst>
      <p:ext uri="{BB962C8B-B14F-4D97-AF65-F5344CB8AC3E}">
        <p14:creationId xmlns:p14="http://schemas.microsoft.com/office/powerpoint/2010/main" val="36624797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 The specific</a:t>
            </a:r>
            <a:r>
              <a:rPr lang="en-US" baseline="0" dirty="0" smtClean="0"/>
              <a:t> goal of this study is to design a LEO architecture to maximize the amount of information collected against a Somali Pirate Scenario. The primary objectives are to maximize PA-EE for event durations defined by the pirate scenario as well as the information collected on targets in the scenario. A secondary objective is to minimize the number of satellites to achieve designs with the highest information content and the fewest satellites possible. </a:t>
            </a:r>
          </a:p>
          <a:p>
            <a:r>
              <a:rPr lang="en-US" baseline="0" dirty="0" smtClean="0"/>
              <a:t>(U) The decision space shall be the number of satellites in the constellation (less than 10), the orbital parameters of the constellation (restrict to circular orbits, and an argument of perigee of zero), and the sensor type assigned to each satellite. </a:t>
            </a:r>
          </a:p>
          <a:p>
            <a:r>
              <a:rPr lang="en-US" baseline="0" dirty="0" smtClean="0"/>
              <a:t>(U) Each architecture selected by GRIPS will be evaluated against a single instantiation of the Somali Pirate Scenario. This provides the number of entities, locations, and other observables in the scenario. As a follow on to this work, architectures may be evaluated against multiple instantiations of the Somali Pirate Scenario, however we are limiting this first step at one.</a:t>
            </a:r>
            <a:endParaRPr lang="en-US" dirty="0"/>
          </a:p>
        </p:txBody>
      </p:sp>
      <p:sp>
        <p:nvSpPr>
          <p:cNvPr id="4" name="Slide Number Placeholder 3"/>
          <p:cNvSpPr>
            <a:spLocks noGrp="1"/>
          </p:cNvSpPr>
          <p:nvPr>
            <p:ph type="sldNum" sz="quarter" idx="10"/>
          </p:nvPr>
        </p:nvSpPr>
        <p:spPr/>
        <p:txBody>
          <a:bodyPr/>
          <a:lstStyle/>
          <a:p>
            <a:fld id="{AA0E4AFD-4677-444F-B676-0F075F98F999}" type="slidenum">
              <a:rPr lang="en-US" smtClean="0"/>
              <a:t>3</a:t>
            </a:fld>
            <a:endParaRPr lang="en-US"/>
          </a:p>
        </p:txBody>
      </p:sp>
    </p:spTree>
    <p:extLst>
      <p:ext uri="{BB962C8B-B14F-4D97-AF65-F5344CB8AC3E}">
        <p14:creationId xmlns:p14="http://schemas.microsoft.com/office/powerpoint/2010/main" val="81649517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4100" name="Rectangle 4"/>
          <p:cNvSpPr>
            <a:spLocks noGrp="1" noChangeArrowheads="1"/>
          </p:cNvSpPr>
          <p:nvPr>
            <p:ph type="ctrTitle"/>
          </p:nvPr>
        </p:nvSpPr>
        <p:spPr>
          <a:xfrm>
            <a:off x="1104900" y="2286000"/>
            <a:ext cx="6934200" cy="762000"/>
          </a:xfrm>
        </p:spPr>
        <p:txBody>
          <a:bodyPr/>
          <a:lstStyle>
            <a:lvl1pPr>
              <a:defRPr sz="3600">
                <a:solidFill>
                  <a:srgbClr val="1F4D85"/>
                </a:solidFill>
              </a:defRPr>
            </a:lvl1pPr>
          </a:lstStyle>
          <a:p>
            <a:r>
              <a:rPr lang="en-US"/>
              <a:t>Click to edit Master title style</a:t>
            </a:r>
          </a:p>
        </p:txBody>
      </p:sp>
      <p:sp>
        <p:nvSpPr>
          <p:cNvPr id="4101" name="Rectangle 5"/>
          <p:cNvSpPr>
            <a:spLocks noGrp="1" noChangeArrowheads="1"/>
          </p:cNvSpPr>
          <p:nvPr>
            <p:ph type="subTitle" idx="1"/>
          </p:nvPr>
        </p:nvSpPr>
        <p:spPr>
          <a:xfrm>
            <a:off x="2095500" y="3200400"/>
            <a:ext cx="4953000" cy="914400"/>
          </a:xfrm>
        </p:spPr>
        <p:txBody>
          <a:bodyPr/>
          <a:lstStyle>
            <a:lvl1pPr marL="0" indent="0" algn="ctr">
              <a:buFontTx/>
              <a:buNone/>
              <a:defRPr sz="1400"/>
            </a:lvl1pPr>
          </a:lstStyle>
          <a:p>
            <a:r>
              <a:rPr lang="en-US" dirty="0"/>
              <a:t>Click to edit Master subtitle style</a:t>
            </a:r>
          </a:p>
        </p:txBody>
      </p:sp>
    </p:spTree>
    <p:extLst>
      <p:ext uri="{BB962C8B-B14F-4D97-AF65-F5344CB8AC3E}">
        <p14:creationId xmlns:p14="http://schemas.microsoft.com/office/powerpoint/2010/main" val="840752716"/>
      </p:ext>
    </p:extLst>
  </p:cSld>
  <p:clrMapOvr>
    <a:overrideClrMapping bg1="lt1" tx1="dk1" bg2="lt2" tx2="dk2" accent1="accent1" accent2="accent2" accent3="accent3" accent4="accent4" accent5="accent5" accent6="accent6" hlink="hlink" folHlink="folHlink"/>
  </p:clrMapOvr>
  <p:transition spd="med">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a:noFill/>
          <a:ln w="9525">
            <a:noFill/>
            <a:miter lim="800000"/>
            <a:headEnd/>
            <a:tailEnd/>
          </a:ln>
        </p:spPr>
        <p:txBody>
          <a:bodyPr vert="horz" wrap="square" lIns="91440" tIns="45720" rIns="91440" bIns="45720" numCol="1" anchor="t" anchorCtr="0" compatLnSpc="1">
            <a:prstTxWarp prst="textNoShape">
              <a:avLst/>
            </a:prstTxWarp>
          </a:bodyPr>
          <a:lstStyle>
            <a:lvl1pPr algn="l" rtl="0" eaLnBrk="0" fontAlgn="base" hangingPunct="0">
              <a:spcBef>
                <a:spcPct val="20000"/>
              </a:spcBef>
              <a:spcAft>
                <a:spcPct val="0"/>
              </a:spcAft>
              <a:buBlip>
                <a:blip r:embed="rId2"/>
              </a:buBlip>
              <a:defRPr lang="en-US" sz="2400" b="1" dirty="0" smtClean="0">
                <a:solidFill>
                  <a:schemeClr val="tx1"/>
                </a:solidFill>
                <a:latin typeface="+mn-lt"/>
                <a:ea typeface="+mn-ea"/>
                <a:cs typeface="+mn-cs"/>
              </a:defRPr>
            </a:lvl1pPr>
            <a:lvl2pPr algn="l" rtl="0" eaLnBrk="0" fontAlgn="base" hangingPunct="0">
              <a:spcBef>
                <a:spcPct val="20000"/>
              </a:spcBef>
              <a:spcAft>
                <a:spcPct val="0"/>
              </a:spcAft>
              <a:buBlip>
                <a:blip r:embed="rId2"/>
              </a:buBlip>
              <a:defRPr lang="en-US" sz="2000" b="1" dirty="0" smtClean="0">
                <a:solidFill>
                  <a:schemeClr val="tx1"/>
                </a:solidFill>
                <a:latin typeface="+mn-lt"/>
                <a:ea typeface="+mn-ea"/>
                <a:cs typeface="+mn-cs"/>
              </a:defRPr>
            </a:lvl2pPr>
            <a:lvl3pPr algn="l" rtl="0" eaLnBrk="0" fontAlgn="base" hangingPunct="0">
              <a:spcBef>
                <a:spcPct val="20000"/>
              </a:spcBef>
              <a:spcAft>
                <a:spcPct val="0"/>
              </a:spcAft>
              <a:buBlip>
                <a:blip r:embed="rId2"/>
              </a:buBlip>
              <a:defRPr lang="en-US" sz="1600" b="1" dirty="0" smtClean="0">
                <a:solidFill>
                  <a:schemeClr val="tx1"/>
                </a:solidFill>
                <a:latin typeface="+mn-lt"/>
                <a:ea typeface="+mn-ea"/>
                <a:cs typeface="+mn-cs"/>
              </a:defRPr>
            </a:lvl3pPr>
            <a:lvl4pPr algn="l" rtl="0" eaLnBrk="0" fontAlgn="base" hangingPunct="0">
              <a:spcBef>
                <a:spcPct val="20000"/>
              </a:spcBef>
              <a:spcAft>
                <a:spcPct val="0"/>
              </a:spcAft>
              <a:buBlip>
                <a:blip r:embed="rId2"/>
              </a:buBlip>
              <a:defRPr lang="en-US" sz="1400" b="1" dirty="0" smtClean="0">
                <a:solidFill>
                  <a:schemeClr val="tx1"/>
                </a:solidFill>
                <a:latin typeface="+mn-lt"/>
                <a:ea typeface="+mn-ea"/>
                <a:cs typeface="+mn-cs"/>
              </a:defRPr>
            </a:lvl4pPr>
            <a:lvl5pPr algn="l" rtl="0" eaLnBrk="0" fontAlgn="base" hangingPunct="0">
              <a:spcBef>
                <a:spcPct val="20000"/>
              </a:spcBef>
              <a:spcAft>
                <a:spcPct val="0"/>
              </a:spcAft>
              <a:buBlip>
                <a:blip r:embed="rId2"/>
              </a:buBlip>
              <a:defRPr lang="en-US" sz="1200" b="1" dirty="0" smtClean="0">
                <a:solidFill>
                  <a:schemeClr val="tx1"/>
                </a:solidFill>
                <a:latin typeface="+mn-lt"/>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Tree>
    <p:extLst>
      <p:ext uri="{BB962C8B-B14F-4D97-AF65-F5344CB8AC3E}">
        <p14:creationId xmlns:p14="http://schemas.microsoft.com/office/powerpoint/2010/main" val="1010378356"/>
      </p:ext>
    </p:extLst>
  </p:cSld>
  <p:clrMapOvr>
    <a:masterClrMapping/>
  </p:clrMapOvr>
  <p:transition spd="med">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722313" y="2906713"/>
            <a:ext cx="7772400" cy="1500187"/>
          </a:xfrm>
        </p:spPr>
        <p:txBody>
          <a:bodyPr anchor="t"/>
          <a:lstStyle>
            <a:lvl1pPr marL="0" indent="0" algn="ctr">
              <a:buNone/>
              <a:defRPr sz="32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smtClean="0"/>
              <a:t>Click to edit Master text styles</a:t>
            </a:r>
          </a:p>
        </p:txBody>
      </p:sp>
    </p:spTree>
    <p:extLst>
      <p:ext uri="{BB962C8B-B14F-4D97-AF65-F5344CB8AC3E}">
        <p14:creationId xmlns:p14="http://schemas.microsoft.com/office/powerpoint/2010/main" val="213663521"/>
      </p:ext>
    </p:extLst>
  </p:cSld>
  <p:clrMapOvr>
    <a:masterClrMapping/>
  </p:clrMapOvr>
  <p:transition spd="med">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sz="half" idx="1"/>
          </p:nvPr>
        </p:nvSpPr>
        <p:spPr>
          <a:xfrm>
            <a:off x="457200" y="1143000"/>
            <a:ext cx="4038600" cy="5040313"/>
          </a:xfrm>
        </p:spPr>
        <p:txBody>
          <a:bodyPr/>
          <a:lstStyle>
            <a:lvl1pPr>
              <a:defRPr sz="2400"/>
            </a:lvl1pPr>
            <a:lvl2pPr>
              <a:defRPr sz="2000"/>
            </a:lvl2pPr>
            <a:lvl3pPr>
              <a:defRPr sz="1600"/>
            </a:lvl3pPr>
            <a:lvl4pPr>
              <a:defRPr sz="1400"/>
            </a:lvl4pPr>
            <a:lvl5pPr>
              <a:defRPr sz="12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48200" y="1143000"/>
            <a:ext cx="4038600" cy="5040313"/>
          </a:xfrm>
        </p:spPr>
        <p:txBody>
          <a:bodyPr/>
          <a:lstStyle>
            <a:lvl1pPr>
              <a:defRPr sz="2400"/>
            </a:lvl1pPr>
            <a:lvl2pPr>
              <a:defRPr sz="2000"/>
            </a:lvl2pPr>
            <a:lvl3pPr>
              <a:defRPr sz="1600"/>
            </a:lvl3pPr>
            <a:lvl4pPr>
              <a:defRPr sz="1400"/>
            </a:lvl4pPr>
            <a:lvl5pPr>
              <a:defRPr sz="12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8196627"/>
      </p:ext>
    </p:extLst>
  </p:cSld>
  <p:clrMapOvr>
    <a:masterClrMapping/>
  </p:clrMapOvr>
  <p:transition spd="med">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3000" y="304800"/>
            <a:ext cx="6934200" cy="6858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t"/>
          <a:lstStyle>
            <a:lvl1pPr marL="0" indent="0" algn="ctr">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000"/>
            </a:lvl1pPr>
            <a:lvl2pPr>
              <a:defRPr sz="1600"/>
            </a:lvl2pPr>
            <a:lvl3pPr>
              <a:defRPr sz="1400"/>
            </a:lvl3pPr>
            <a:lvl4pPr>
              <a:defRPr sz="1200"/>
            </a:lvl4pPr>
            <a:lvl5pPr>
              <a:defRPr sz="12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4645025" y="1535113"/>
            <a:ext cx="4041775" cy="639762"/>
          </a:xfrm>
          <a:noFill/>
          <a:ln w="9525">
            <a:noFill/>
            <a:miter lim="800000"/>
            <a:headEnd/>
            <a:tailEnd/>
          </a:ln>
        </p:spPr>
        <p:txBody>
          <a:bodyPr vert="horz" wrap="square" lIns="91440" tIns="45720" rIns="91440" bIns="45720" numCol="1" anchor="t" anchorCtr="0" compatLnSpc="1">
            <a:prstTxWarp prst="textNoShape">
              <a:avLst/>
            </a:prstTxWarp>
          </a:bodyPr>
          <a:lstStyle>
            <a:lvl1pPr marL="0" indent="0">
              <a:buNone/>
              <a:defRPr lang="en-US" sz="2000" b="1"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ctr" rtl="0" eaLnBrk="0" fontAlgn="base" hangingPunct="0">
              <a:spcBef>
                <a:spcPct val="20000"/>
              </a:spcBef>
              <a:spcAft>
                <a:spcPct val="0"/>
              </a:spcAft>
              <a:buNone/>
            </a:pPr>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000"/>
            </a:lvl1pPr>
            <a:lvl2pPr>
              <a:defRPr sz="1600"/>
            </a:lvl2pPr>
            <a:lvl3pPr>
              <a:defRPr sz="1400"/>
            </a:lvl3pPr>
            <a:lvl4pPr>
              <a:defRPr sz="1200"/>
            </a:lvl4pPr>
            <a:lvl5pPr>
              <a:defRPr sz="12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134246364"/>
      </p:ext>
    </p:extLst>
  </p:cSld>
  <p:clrMapOvr>
    <a:masterClrMapping/>
  </p:clrMapOvr>
  <p:transition spd="med">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997915561"/>
      </p:ext>
    </p:extLst>
  </p:cSld>
  <p:clrMapOvr>
    <a:masterClrMapping/>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81642605"/>
      </p:ext>
    </p:extLst>
  </p:cSld>
  <p:clrMapOvr>
    <a:masterClrMapping/>
  </p:clrMapOvr>
  <p:transition spd="med">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2F_Quad_Chart_markings">
    <p:spTree>
      <p:nvGrpSpPr>
        <p:cNvPr id="1" name=""/>
        <p:cNvGrpSpPr/>
        <p:nvPr/>
      </p:nvGrpSpPr>
      <p:grpSpPr>
        <a:xfrm>
          <a:off x="0" y="0"/>
          <a:ext cx="0" cy="0"/>
          <a:chOff x="0" y="0"/>
          <a:chExt cx="0" cy="0"/>
        </a:xfrm>
      </p:grpSpPr>
      <p:cxnSp>
        <p:nvCxnSpPr>
          <p:cNvPr id="8" name="Straight Connector 7"/>
          <p:cNvCxnSpPr/>
          <p:nvPr userDrawn="1"/>
        </p:nvCxnSpPr>
        <p:spPr>
          <a:xfrm flipH="1">
            <a:off x="4575090" y="1225176"/>
            <a:ext cx="1393" cy="4954048"/>
          </a:xfrm>
          <a:prstGeom prst="line">
            <a:avLst/>
          </a:prstGeom>
          <a:ln w="12700" cap="flat" cmpd="sng" algn="ctr">
            <a:solidFill>
              <a:schemeClr val="tx1"/>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userDrawn="1"/>
        </p:nvCxnSpPr>
        <p:spPr>
          <a:xfrm flipV="1">
            <a:off x="173295" y="3691952"/>
            <a:ext cx="8748284" cy="9496"/>
          </a:xfrm>
          <a:prstGeom prst="line">
            <a:avLst/>
          </a:prstGeom>
          <a:ln w="12700" cap="flat" cmpd="sng" algn="ctr">
            <a:solidFill>
              <a:schemeClr val="tx1"/>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1" name="Text Placeholder 17"/>
          <p:cNvSpPr>
            <a:spLocks noGrp="1"/>
          </p:cNvSpPr>
          <p:nvPr>
            <p:ph type="body" sz="quarter" idx="15"/>
          </p:nvPr>
        </p:nvSpPr>
        <p:spPr>
          <a:xfrm>
            <a:off x="173294" y="1225177"/>
            <a:ext cx="4339515" cy="2356169"/>
          </a:xfrm>
          <a:prstGeom prst="rect">
            <a:avLst/>
          </a:prstGeom>
        </p:spPr>
        <p:txBody>
          <a:bodyPr vert="horz"/>
          <a:lstStyle>
            <a:lvl1pPr marL="127397" indent="-127397">
              <a:defRPr sz="1050"/>
            </a:lvl1pPr>
            <a:lvl2pPr marL="254794" indent="-127397">
              <a:defRPr sz="1050"/>
            </a:lvl2pPr>
            <a:lvl3pPr marL="423863" indent="-84535">
              <a:defRPr sz="1050"/>
            </a:lvl3pPr>
            <a:lvl4pPr marL="646510" indent="-127397">
              <a:defRPr sz="1050"/>
            </a:lvl4pPr>
            <a:lvl5pPr>
              <a:defRPr sz="1050"/>
            </a:lvl5pPr>
          </a:lstStyle>
          <a:p>
            <a:pPr lvl="0"/>
            <a:r>
              <a:rPr lang="en-US"/>
              <a:t>Edit Master text styles</a:t>
            </a:r>
          </a:p>
          <a:p>
            <a:pPr lvl="1"/>
            <a:r>
              <a:rPr lang="en-US"/>
              <a:t>Second level</a:t>
            </a:r>
          </a:p>
          <a:p>
            <a:pPr lvl="2"/>
            <a:r>
              <a:rPr lang="en-US"/>
              <a:t>Third level</a:t>
            </a:r>
          </a:p>
          <a:p>
            <a:pPr lvl="3"/>
            <a:r>
              <a:rPr lang="en-US"/>
              <a:t>Fourth level</a:t>
            </a:r>
          </a:p>
        </p:txBody>
      </p:sp>
      <p:sp>
        <p:nvSpPr>
          <p:cNvPr id="16" name="Title 1"/>
          <p:cNvSpPr>
            <a:spLocks noGrp="1"/>
          </p:cNvSpPr>
          <p:nvPr>
            <p:ph type="title" hasCustomPrompt="1"/>
          </p:nvPr>
        </p:nvSpPr>
        <p:spPr>
          <a:xfrm>
            <a:off x="173294" y="228604"/>
            <a:ext cx="8130747" cy="581597"/>
          </a:xfrm>
          <a:prstGeom prst="rect">
            <a:avLst/>
          </a:prstGeom>
        </p:spPr>
        <p:txBody>
          <a:bodyPr/>
          <a:lstStyle>
            <a:lvl1pPr>
              <a:defRPr sz="1800" b="1" i="1" baseline="0">
                <a:solidFill>
                  <a:schemeClr val="tx1"/>
                </a:solidFill>
              </a:defRPr>
            </a:lvl1pPr>
          </a:lstStyle>
          <a:p>
            <a:r>
              <a:rPr lang="en-US" dirty="0"/>
              <a:t>Head—Black 24 point Arial, Bold, Italic</a:t>
            </a:r>
          </a:p>
        </p:txBody>
      </p:sp>
      <p:sp>
        <p:nvSpPr>
          <p:cNvPr id="17" name="Text Placeholder 9"/>
          <p:cNvSpPr>
            <a:spLocks noGrp="1"/>
          </p:cNvSpPr>
          <p:nvPr>
            <p:ph type="body" sz="quarter" idx="14" hasCustomPrompt="1"/>
          </p:nvPr>
        </p:nvSpPr>
        <p:spPr>
          <a:xfrm>
            <a:off x="173296" y="609603"/>
            <a:ext cx="8130746" cy="460547"/>
          </a:xfrm>
          <a:prstGeom prst="rect">
            <a:avLst/>
          </a:prstGeom>
        </p:spPr>
        <p:txBody>
          <a:bodyPr vert="horz"/>
          <a:lstStyle>
            <a:lvl1pPr marL="2381" marR="0" indent="-2381" algn="l" defTabSz="342900" rtl="0" eaLnBrk="1" fontAlgn="auto" latinLnBrk="0" hangingPunct="1">
              <a:lnSpc>
                <a:spcPct val="100000"/>
              </a:lnSpc>
              <a:spcBef>
                <a:spcPct val="20000"/>
              </a:spcBef>
              <a:spcAft>
                <a:spcPts val="0"/>
              </a:spcAft>
              <a:buClrTx/>
              <a:buSzTx/>
              <a:buFont typeface="Arial"/>
              <a:buNone/>
              <a:tabLst/>
              <a:defRPr sz="1500" b="0" i="1">
                <a:solidFill>
                  <a:schemeClr val="tx2"/>
                </a:solidFill>
                <a:latin typeface="+mn-lt"/>
              </a:defRPr>
            </a:lvl1pPr>
          </a:lstStyle>
          <a:p>
            <a:pPr lvl="0"/>
            <a:r>
              <a:rPr lang="en-US" dirty="0"/>
              <a:t>Subtitle—Gray, 20 point Arial</a:t>
            </a:r>
          </a:p>
        </p:txBody>
      </p:sp>
      <p:sp>
        <p:nvSpPr>
          <p:cNvPr id="20" name="Text Placeholder 7"/>
          <p:cNvSpPr>
            <a:spLocks noGrp="1"/>
          </p:cNvSpPr>
          <p:nvPr>
            <p:ph type="body" sz="quarter" idx="13" hasCustomPrompt="1"/>
          </p:nvPr>
        </p:nvSpPr>
        <p:spPr>
          <a:xfrm>
            <a:off x="173295" y="6274595"/>
            <a:ext cx="8748284" cy="464933"/>
          </a:xfrm>
          <a:prstGeom prst="rect">
            <a:avLst/>
          </a:prstGeom>
        </p:spPr>
        <p:txBody>
          <a:bodyPr vert="horz"/>
          <a:lstStyle>
            <a:lvl1pPr marL="0" indent="0">
              <a:lnSpc>
                <a:spcPts val="1275"/>
              </a:lnSpc>
              <a:spcBef>
                <a:spcPts val="0"/>
              </a:spcBef>
              <a:buNone/>
              <a:defRPr sz="1200" b="1" i="1">
                <a:solidFill>
                  <a:schemeClr val="bg2"/>
                </a:solidFill>
                <a:latin typeface="+mn-lt"/>
              </a:defRPr>
            </a:lvl1pPr>
          </a:lstStyle>
          <a:p>
            <a:r>
              <a:rPr lang="en-US" dirty="0"/>
              <a:t>Key Point—Arial Bold Italic, 16 point</a:t>
            </a:r>
          </a:p>
        </p:txBody>
      </p:sp>
      <p:sp>
        <p:nvSpPr>
          <p:cNvPr id="21" name="Text Placeholder 17"/>
          <p:cNvSpPr>
            <a:spLocks noGrp="1"/>
          </p:cNvSpPr>
          <p:nvPr>
            <p:ph type="body" sz="quarter" idx="16"/>
          </p:nvPr>
        </p:nvSpPr>
        <p:spPr>
          <a:xfrm>
            <a:off x="173294" y="3792071"/>
            <a:ext cx="4339515" cy="2306651"/>
          </a:xfrm>
          <a:prstGeom prst="rect">
            <a:avLst/>
          </a:prstGeom>
        </p:spPr>
        <p:txBody>
          <a:bodyPr vert="horz"/>
          <a:lstStyle>
            <a:lvl1pPr marL="127397" indent="-127397">
              <a:defRPr sz="1050"/>
            </a:lvl1pPr>
            <a:lvl2pPr marL="254794" indent="-127397">
              <a:defRPr sz="1050"/>
            </a:lvl2pPr>
            <a:lvl3pPr marL="423863" indent="-84535">
              <a:defRPr sz="1050"/>
            </a:lvl3pPr>
            <a:lvl4pPr marL="646510" indent="-127397">
              <a:defRPr sz="1050"/>
            </a:lvl4pPr>
            <a:lvl5pPr>
              <a:defRPr sz="1050"/>
            </a:lvl5pPr>
          </a:lstStyle>
          <a:p>
            <a:pPr lvl="0"/>
            <a:r>
              <a:rPr lang="en-US"/>
              <a:t>Edit Master text styles</a:t>
            </a:r>
          </a:p>
          <a:p>
            <a:pPr lvl="1"/>
            <a:r>
              <a:rPr lang="en-US"/>
              <a:t>Second level</a:t>
            </a:r>
          </a:p>
          <a:p>
            <a:pPr lvl="2"/>
            <a:r>
              <a:rPr lang="en-US"/>
              <a:t>Third level</a:t>
            </a:r>
          </a:p>
          <a:p>
            <a:pPr lvl="3"/>
            <a:r>
              <a:rPr lang="en-US"/>
              <a:t>Fourth level</a:t>
            </a:r>
          </a:p>
        </p:txBody>
      </p:sp>
      <p:sp>
        <p:nvSpPr>
          <p:cNvPr id="22" name="Text Placeholder 17"/>
          <p:cNvSpPr>
            <a:spLocks noGrp="1"/>
          </p:cNvSpPr>
          <p:nvPr>
            <p:ph type="body" sz="quarter" idx="17"/>
          </p:nvPr>
        </p:nvSpPr>
        <p:spPr>
          <a:xfrm>
            <a:off x="4638762" y="3792071"/>
            <a:ext cx="4282817" cy="2306651"/>
          </a:xfrm>
          <a:prstGeom prst="rect">
            <a:avLst/>
          </a:prstGeom>
        </p:spPr>
        <p:txBody>
          <a:bodyPr vert="horz"/>
          <a:lstStyle>
            <a:lvl1pPr marL="127397" indent="-127397">
              <a:defRPr sz="1050"/>
            </a:lvl1pPr>
            <a:lvl2pPr marL="254794" indent="-127397">
              <a:defRPr sz="1050"/>
            </a:lvl2pPr>
            <a:lvl3pPr marL="423863" indent="-84535">
              <a:defRPr sz="1050"/>
            </a:lvl3pPr>
            <a:lvl4pPr marL="646510" indent="-127397">
              <a:defRPr sz="1050"/>
            </a:lvl4pPr>
            <a:lvl5pPr>
              <a:defRPr sz="1050"/>
            </a:lvl5pPr>
          </a:lstStyle>
          <a:p>
            <a:pPr lvl="0"/>
            <a:r>
              <a:rPr lang="en-US"/>
              <a:t>Edit Master text styles</a:t>
            </a:r>
          </a:p>
          <a:p>
            <a:pPr lvl="1"/>
            <a:r>
              <a:rPr lang="en-US"/>
              <a:t>Second level</a:t>
            </a:r>
          </a:p>
          <a:p>
            <a:pPr lvl="2"/>
            <a:r>
              <a:rPr lang="en-US"/>
              <a:t>Third level</a:t>
            </a:r>
          </a:p>
          <a:p>
            <a:pPr lvl="3"/>
            <a:r>
              <a:rPr lang="en-US"/>
              <a:t>Fourth level</a:t>
            </a:r>
          </a:p>
        </p:txBody>
      </p:sp>
      <p:sp>
        <p:nvSpPr>
          <p:cNvPr id="23" name="Text Placeholder 17"/>
          <p:cNvSpPr>
            <a:spLocks noGrp="1"/>
          </p:cNvSpPr>
          <p:nvPr>
            <p:ph type="body" sz="quarter" idx="18"/>
          </p:nvPr>
        </p:nvSpPr>
        <p:spPr>
          <a:xfrm>
            <a:off x="4638762" y="1225177"/>
            <a:ext cx="4282817" cy="2356168"/>
          </a:xfrm>
          <a:prstGeom prst="rect">
            <a:avLst/>
          </a:prstGeom>
        </p:spPr>
        <p:txBody>
          <a:bodyPr vert="horz"/>
          <a:lstStyle>
            <a:lvl1pPr marL="127397" indent="-127397">
              <a:defRPr sz="1050"/>
            </a:lvl1pPr>
            <a:lvl2pPr marL="254794" indent="-127397">
              <a:defRPr sz="1050"/>
            </a:lvl2pPr>
            <a:lvl3pPr marL="423863" indent="-84535">
              <a:defRPr sz="1050"/>
            </a:lvl3pPr>
            <a:lvl4pPr marL="646510" indent="-127397">
              <a:defRPr sz="1050"/>
            </a:lvl4pPr>
            <a:lvl5pPr>
              <a:defRPr sz="1050"/>
            </a:lvl5p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4372695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4.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2.png"/><Relationship Id="rId5" Type="http://schemas.openxmlformats.org/officeDocument/2006/relationships/slideLayout" Target="../slideLayouts/slideLayout5.xml"/><Relationship Id="rId10"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0" cstate="print"/>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1143000" y="304800"/>
            <a:ext cx="6934200" cy="6858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7200" y="1143000"/>
            <a:ext cx="8229600" cy="504031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pic>
        <p:nvPicPr>
          <p:cNvPr id="1030" name="Picture 7" descr="line"/>
          <p:cNvPicPr>
            <a:picLocks noChangeAspect="1" noChangeArrowheads="1"/>
          </p:cNvPicPr>
          <p:nvPr userDrawn="1"/>
        </p:nvPicPr>
        <p:blipFill>
          <a:blip r:embed="rId11" cstate="print"/>
          <a:srcRect/>
          <a:stretch>
            <a:fillRect/>
          </a:stretch>
        </p:blipFill>
        <p:spPr bwMode="auto">
          <a:xfrm>
            <a:off x="685800" y="838200"/>
            <a:ext cx="7705725" cy="282575"/>
          </a:xfrm>
          <a:prstGeom prst="rect">
            <a:avLst/>
          </a:prstGeom>
          <a:noFill/>
          <a:ln w="9525">
            <a:noFill/>
            <a:miter lim="800000"/>
            <a:headEnd/>
            <a:tailEnd/>
          </a:ln>
        </p:spPr>
      </p:pic>
    </p:spTree>
    <p:extLst>
      <p:ext uri="{BB962C8B-B14F-4D97-AF65-F5344CB8AC3E}">
        <p14:creationId xmlns:p14="http://schemas.microsoft.com/office/powerpoint/2010/main" val="96325675"/>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Lst>
  <p:transition spd="med">
    <p:fade/>
  </p:transition>
  <p:timing>
    <p:tnLst>
      <p:par>
        <p:cTn id="1" dur="indefinite" restart="never" nodeType="tmRoot"/>
      </p:par>
    </p:tnLst>
  </p:timing>
  <p:hf hdr="0" ftr="0" dt="0"/>
  <p:txStyles>
    <p:titleStyle>
      <a:lvl1pPr algn="ctr" rtl="0" eaLnBrk="0" fontAlgn="base" hangingPunct="0">
        <a:spcBef>
          <a:spcPct val="0"/>
        </a:spcBef>
        <a:spcAft>
          <a:spcPct val="0"/>
        </a:spcAft>
        <a:defRPr sz="2800" b="1">
          <a:solidFill>
            <a:schemeClr val="tx2"/>
          </a:solidFill>
          <a:latin typeface="+mj-lt"/>
          <a:ea typeface="+mj-ea"/>
          <a:cs typeface="+mj-cs"/>
        </a:defRPr>
      </a:lvl1pPr>
      <a:lvl2pPr algn="ctr" rtl="0" eaLnBrk="0" fontAlgn="base" hangingPunct="0">
        <a:spcBef>
          <a:spcPct val="0"/>
        </a:spcBef>
        <a:spcAft>
          <a:spcPct val="0"/>
        </a:spcAft>
        <a:defRPr sz="2800">
          <a:solidFill>
            <a:schemeClr val="tx2"/>
          </a:solidFill>
          <a:latin typeface="Arial" charset="0"/>
        </a:defRPr>
      </a:lvl2pPr>
      <a:lvl3pPr algn="ctr" rtl="0" eaLnBrk="0" fontAlgn="base" hangingPunct="0">
        <a:spcBef>
          <a:spcPct val="0"/>
        </a:spcBef>
        <a:spcAft>
          <a:spcPct val="0"/>
        </a:spcAft>
        <a:defRPr sz="2800">
          <a:solidFill>
            <a:schemeClr val="tx2"/>
          </a:solidFill>
          <a:latin typeface="Arial" charset="0"/>
        </a:defRPr>
      </a:lvl3pPr>
      <a:lvl4pPr algn="ctr" rtl="0" eaLnBrk="0" fontAlgn="base" hangingPunct="0">
        <a:spcBef>
          <a:spcPct val="0"/>
        </a:spcBef>
        <a:spcAft>
          <a:spcPct val="0"/>
        </a:spcAft>
        <a:defRPr sz="2800">
          <a:solidFill>
            <a:schemeClr val="tx2"/>
          </a:solidFill>
          <a:latin typeface="Arial" charset="0"/>
        </a:defRPr>
      </a:lvl4pPr>
      <a:lvl5pPr algn="ctr" rtl="0" eaLnBrk="0" fontAlgn="base" hangingPunct="0">
        <a:spcBef>
          <a:spcPct val="0"/>
        </a:spcBef>
        <a:spcAft>
          <a:spcPct val="0"/>
        </a:spcAft>
        <a:defRPr sz="2800">
          <a:solidFill>
            <a:schemeClr val="tx2"/>
          </a:solidFill>
          <a:latin typeface="Arial" charset="0"/>
        </a:defRPr>
      </a:lvl5pPr>
      <a:lvl6pPr marL="457200" algn="ctr" rtl="0" fontAlgn="base">
        <a:spcBef>
          <a:spcPct val="0"/>
        </a:spcBef>
        <a:spcAft>
          <a:spcPct val="0"/>
        </a:spcAft>
        <a:defRPr sz="2800">
          <a:solidFill>
            <a:schemeClr val="tx2"/>
          </a:solidFill>
          <a:latin typeface="Arial" charset="0"/>
        </a:defRPr>
      </a:lvl6pPr>
      <a:lvl7pPr marL="914400" algn="ctr" rtl="0" fontAlgn="base">
        <a:spcBef>
          <a:spcPct val="0"/>
        </a:spcBef>
        <a:spcAft>
          <a:spcPct val="0"/>
        </a:spcAft>
        <a:defRPr sz="2800">
          <a:solidFill>
            <a:schemeClr val="tx2"/>
          </a:solidFill>
          <a:latin typeface="Arial" charset="0"/>
        </a:defRPr>
      </a:lvl7pPr>
      <a:lvl8pPr marL="1371600" algn="ctr" rtl="0" fontAlgn="base">
        <a:spcBef>
          <a:spcPct val="0"/>
        </a:spcBef>
        <a:spcAft>
          <a:spcPct val="0"/>
        </a:spcAft>
        <a:defRPr sz="2800">
          <a:solidFill>
            <a:schemeClr val="tx2"/>
          </a:solidFill>
          <a:latin typeface="Arial" charset="0"/>
        </a:defRPr>
      </a:lvl8pPr>
      <a:lvl9pPr marL="1828800" algn="ctr" rtl="0" fontAlgn="base">
        <a:spcBef>
          <a:spcPct val="0"/>
        </a:spcBef>
        <a:spcAft>
          <a:spcPct val="0"/>
        </a:spcAft>
        <a:defRPr sz="2800">
          <a:solidFill>
            <a:schemeClr val="tx2"/>
          </a:solidFill>
          <a:latin typeface="Arial" charset="0"/>
        </a:defRPr>
      </a:lvl9pPr>
    </p:titleStyle>
    <p:bodyStyle>
      <a:lvl1pPr marL="342900" indent="-342900" algn="l" rtl="0" eaLnBrk="0" fontAlgn="base" hangingPunct="0">
        <a:spcBef>
          <a:spcPct val="20000"/>
        </a:spcBef>
        <a:spcAft>
          <a:spcPct val="0"/>
        </a:spcAft>
        <a:buBlip>
          <a:blip r:embed="rId12"/>
        </a:buBlip>
        <a:defRPr sz="2400" b="1">
          <a:solidFill>
            <a:schemeClr val="tx1"/>
          </a:solidFill>
          <a:latin typeface="+mn-lt"/>
          <a:ea typeface="+mn-ea"/>
          <a:cs typeface="+mn-cs"/>
        </a:defRPr>
      </a:lvl1pPr>
      <a:lvl2pPr marL="742950" indent="-285750" algn="l" rtl="0" eaLnBrk="0" fontAlgn="base" hangingPunct="0">
        <a:spcBef>
          <a:spcPct val="20000"/>
        </a:spcBef>
        <a:spcAft>
          <a:spcPct val="0"/>
        </a:spcAft>
        <a:buBlip>
          <a:blip r:embed="rId12"/>
        </a:buBlip>
        <a:defRPr sz="2000" b="1">
          <a:solidFill>
            <a:schemeClr val="tx1"/>
          </a:solidFill>
          <a:latin typeface="+mn-lt"/>
        </a:defRPr>
      </a:lvl2pPr>
      <a:lvl3pPr marL="1143000" indent="-228600" algn="l" rtl="0" eaLnBrk="0" fontAlgn="base" hangingPunct="0">
        <a:spcBef>
          <a:spcPct val="20000"/>
        </a:spcBef>
        <a:spcAft>
          <a:spcPct val="0"/>
        </a:spcAft>
        <a:buBlip>
          <a:blip r:embed="rId12"/>
        </a:buBlip>
        <a:defRPr sz="1600" b="1">
          <a:solidFill>
            <a:schemeClr val="tx1"/>
          </a:solidFill>
          <a:latin typeface="+mn-lt"/>
        </a:defRPr>
      </a:lvl3pPr>
      <a:lvl4pPr marL="1600200" indent="-228600" algn="l" rtl="0" eaLnBrk="0" fontAlgn="base" hangingPunct="0">
        <a:spcBef>
          <a:spcPct val="20000"/>
        </a:spcBef>
        <a:spcAft>
          <a:spcPct val="0"/>
        </a:spcAft>
        <a:buBlip>
          <a:blip r:embed="rId12"/>
        </a:buBlip>
        <a:defRPr sz="1400" b="1">
          <a:solidFill>
            <a:schemeClr val="tx1"/>
          </a:solidFill>
          <a:latin typeface="+mn-lt"/>
        </a:defRPr>
      </a:lvl4pPr>
      <a:lvl5pPr marL="2057400" indent="-228600" algn="l" rtl="0" eaLnBrk="0" fontAlgn="base" hangingPunct="0">
        <a:spcBef>
          <a:spcPct val="20000"/>
        </a:spcBef>
        <a:spcAft>
          <a:spcPct val="0"/>
        </a:spcAft>
        <a:buBlip>
          <a:blip r:embed="rId12"/>
        </a:buBlip>
        <a:defRPr sz="1200" b="1">
          <a:solidFill>
            <a:schemeClr val="tx1"/>
          </a:solidFill>
          <a:latin typeface="+mn-lt"/>
        </a:defRPr>
      </a:lvl5pPr>
      <a:lvl6pPr marL="2514600" indent="-228600" algn="l" rtl="0" fontAlgn="base">
        <a:spcBef>
          <a:spcPct val="20000"/>
        </a:spcBef>
        <a:spcAft>
          <a:spcPct val="0"/>
        </a:spcAft>
        <a:buBlip>
          <a:blip r:embed="rId13"/>
        </a:buBlip>
        <a:defRPr sz="1600">
          <a:solidFill>
            <a:schemeClr val="tx1"/>
          </a:solidFill>
          <a:latin typeface="+mn-lt"/>
        </a:defRPr>
      </a:lvl6pPr>
      <a:lvl7pPr marL="2971800" indent="-228600" algn="l" rtl="0" fontAlgn="base">
        <a:spcBef>
          <a:spcPct val="20000"/>
        </a:spcBef>
        <a:spcAft>
          <a:spcPct val="0"/>
        </a:spcAft>
        <a:buBlip>
          <a:blip r:embed="rId13"/>
        </a:buBlip>
        <a:defRPr sz="1600">
          <a:solidFill>
            <a:schemeClr val="tx1"/>
          </a:solidFill>
          <a:latin typeface="+mn-lt"/>
        </a:defRPr>
      </a:lvl7pPr>
      <a:lvl8pPr marL="3429000" indent="-228600" algn="l" rtl="0" fontAlgn="base">
        <a:spcBef>
          <a:spcPct val="20000"/>
        </a:spcBef>
        <a:spcAft>
          <a:spcPct val="0"/>
        </a:spcAft>
        <a:buBlip>
          <a:blip r:embed="rId13"/>
        </a:buBlip>
        <a:defRPr sz="1600">
          <a:solidFill>
            <a:schemeClr val="tx1"/>
          </a:solidFill>
          <a:latin typeface="+mn-lt"/>
        </a:defRPr>
      </a:lvl8pPr>
      <a:lvl9pPr marL="3886200" indent="-228600" algn="l" rtl="0" fontAlgn="base">
        <a:spcBef>
          <a:spcPct val="20000"/>
        </a:spcBef>
        <a:spcAft>
          <a:spcPct val="0"/>
        </a:spcAft>
        <a:buBlip>
          <a:blip r:embed="rId13"/>
        </a:buBlip>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27.PNG"/><Relationship Id="rId3" Type="http://schemas.openxmlformats.org/officeDocument/2006/relationships/image" Target="../media/image17.png"/><Relationship Id="rId7" Type="http://schemas.openxmlformats.org/officeDocument/2006/relationships/image" Target="../media/image21.png"/><Relationship Id="rId12" Type="http://schemas.openxmlformats.org/officeDocument/2006/relationships/image" Target="../media/image26.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20.png"/><Relationship Id="rId11" Type="http://schemas.openxmlformats.org/officeDocument/2006/relationships/image" Target="../media/image25.png"/><Relationship Id="rId5" Type="http://schemas.openxmlformats.org/officeDocument/2006/relationships/image" Target="../media/image19.png"/><Relationship Id="rId10" Type="http://schemas.openxmlformats.org/officeDocument/2006/relationships/image" Target="../media/image24.png"/><Relationship Id="rId4" Type="http://schemas.openxmlformats.org/officeDocument/2006/relationships/image" Target="../media/image18.png"/><Relationship Id="rId9" Type="http://schemas.openxmlformats.org/officeDocument/2006/relationships/image" Target="../media/image23.png"/></Relationships>
</file>

<file path=ppt/slides/_rels/slide1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5.png"/><Relationship Id="rId4" Type="http://schemas.openxmlformats.org/officeDocument/2006/relationships/notesSlide" Target="../notesSlides/notesSlide1.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gif"/><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About Me</a:t>
            </a:r>
            <a:endParaRPr lang="en-US" dirty="0"/>
          </a:p>
        </p:txBody>
      </p:sp>
      <p:sp>
        <p:nvSpPr>
          <p:cNvPr id="3" name="Content Placeholder 2"/>
          <p:cNvSpPr>
            <a:spLocks noGrp="1"/>
          </p:cNvSpPr>
          <p:nvPr>
            <p:ph idx="1"/>
          </p:nvPr>
        </p:nvSpPr>
        <p:spPr/>
        <p:txBody>
          <a:bodyPr/>
          <a:lstStyle/>
          <a:p>
            <a:r>
              <a:rPr lang="en-US" dirty="0" smtClean="0"/>
              <a:t>College: United States Air Force Academy</a:t>
            </a:r>
          </a:p>
          <a:p>
            <a:r>
              <a:rPr lang="en-US" dirty="0" smtClean="0"/>
              <a:t>Major:</a:t>
            </a:r>
            <a:r>
              <a:rPr lang="en-US" dirty="0"/>
              <a:t> </a:t>
            </a:r>
            <a:r>
              <a:rPr lang="en-US" dirty="0" smtClean="0"/>
              <a:t>Mathematics</a:t>
            </a:r>
          </a:p>
          <a:p>
            <a:r>
              <a:rPr lang="en-US" dirty="0" smtClean="0"/>
              <a:t>Hometown: Austin, TX</a:t>
            </a:r>
          </a:p>
          <a:p>
            <a:r>
              <a:rPr lang="en-US" dirty="0" smtClean="0"/>
              <a:t>Hobbies: Skiing, gliding, soccer</a:t>
            </a:r>
          </a:p>
          <a:p>
            <a:r>
              <a:rPr lang="en-US" dirty="0" smtClean="0"/>
              <a:t>Interesting Fact: I have been on HGTV</a:t>
            </a:r>
          </a:p>
        </p:txBody>
      </p:sp>
    </p:spTree>
    <p:extLst>
      <p:ext uri="{BB962C8B-B14F-4D97-AF65-F5344CB8AC3E}">
        <p14:creationId xmlns:p14="http://schemas.microsoft.com/office/powerpoint/2010/main" val="4073298133"/>
      </p:ext>
    </p:extLst>
  </p:cSld>
  <p:clrMapOvr>
    <a:masterClrMapping/>
  </p:clrMapOvr>
  <p:transition spd="med">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Works Cited</a:t>
            </a:r>
            <a:endParaRPr lang="en-US" dirty="0"/>
          </a:p>
        </p:txBody>
      </p:sp>
      <p:sp>
        <p:nvSpPr>
          <p:cNvPr id="3" name="Content Placeholder 2"/>
          <p:cNvSpPr>
            <a:spLocks noGrp="1"/>
          </p:cNvSpPr>
          <p:nvPr>
            <p:ph idx="1"/>
          </p:nvPr>
        </p:nvSpPr>
        <p:spPr>
          <a:xfrm>
            <a:off x="78658" y="1143000"/>
            <a:ext cx="8989142" cy="5040313"/>
          </a:xfrm>
        </p:spPr>
        <p:txBody>
          <a:bodyPr/>
          <a:lstStyle/>
          <a:p>
            <a:pPr marR="0">
              <a:lnSpc>
                <a:spcPct val="115000"/>
              </a:lnSpc>
              <a:spcAft>
                <a:spcPts val="800"/>
              </a:spcAft>
            </a:pPr>
            <a:r>
              <a:rPr lang="en-US" sz="1100" dirty="0">
                <a:latin typeface="Times New Roman" panose="02020603050405020304" pitchFamily="18" charset="0"/>
                <a:ea typeface="Calibri" panose="020F0502020204030204" pitchFamily="34" charset="0"/>
                <a:cs typeface="Times New Roman" panose="02020603050405020304" pitchFamily="18" charset="0"/>
              </a:rPr>
              <a:t>Ahmed, </a:t>
            </a:r>
            <a:r>
              <a:rPr lang="en-US" sz="1100" dirty="0" err="1">
                <a:latin typeface="Times New Roman" panose="02020603050405020304" pitchFamily="18" charset="0"/>
                <a:ea typeface="Calibri" panose="020F0502020204030204" pitchFamily="34" charset="0"/>
                <a:cs typeface="Times New Roman" panose="02020603050405020304" pitchFamily="18" charset="0"/>
              </a:rPr>
              <a:t>Mohiuddin</a:t>
            </a:r>
            <a:r>
              <a:rPr lang="en-US" sz="1100" dirty="0">
                <a:latin typeface="Times New Roman" panose="02020603050405020304" pitchFamily="18" charset="0"/>
                <a:ea typeface="Calibri" panose="020F0502020204030204" pitchFamily="34" charset="0"/>
                <a:cs typeface="Times New Roman" panose="02020603050405020304" pitchFamily="18" charset="0"/>
              </a:rPr>
              <a:t>, and Gregory </a:t>
            </a:r>
            <a:r>
              <a:rPr lang="en-US" sz="1100" dirty="0" err="1">
                <a:latin typeface="Times New Roman" panose="02020603050405020304" pitchFamily="18" charset="0"/>
                <a:ea typeface="Calibri" panose="020F0502020204030204" pitchFamily="34" charset="0"/>
                <a:cs typeface="Times New Roman" panose="02020603050405020304" pitchFamily="18" charset="0"/>
              </a:rPr>
              <a:t>Pottie</a:t>
            </a:r>
            <a:r>
              <a:rPr lang="en-US" sz="1100" dirty="0">
                <a:latin typeface="Times New Roman" panose="02020603050405020304" pitchFamily="18" charset="0"/>
                <a:ea typeface="Calibri" panose="020F0502020204030204" pitchFamily="34" charset="0"/>
                <a:cs typeface="Times New Roman" panose="02020603050405020304" pitchFamily="18" charset="0"/>
              </a:rPr>
              <a:t>. "Fusion in the context of information theory." Distributed Sensor Networks (2005): 419-436.</a:t>
            </a:r>
          </a:p>
          <a:p>
            <a:pPr marR="0">
              <a:lnSpc>
                <a:spcPct val="115000"/>
              </a:lnSpc>
              <a:spcAft>
                <a:spcPts val="800"/>
              </a:spcAft>
            </a:pPr>
            <a:r>
              <a:rPr lang="en-US" sz="1100" dirty="0" smtClean="0">
                <a:latin typeface="Times New Roman" panose="02020603050405020304" pitchFamily="18" charset="0"/>
                <a:ea typeface="Calibri" panose="020F0502020204030204" pitchFamily="34" charset="0"/>
                <a:cs typeface="Times New Roman" panose="02020603050405020304" pitchFamily="18" charset="0"/>
              </a:rPr>
              <a:t>August</a:t>
            </a:r>
            <a:r>
              <a:rPr lang="en-US" sz="1100" dirty="0">
                <a:latin typeface="Times New Roman" panose="02020603050405020304" pitchFamily="18" charset="0"/>
                <a:ea typeface="Calibri" panose="020F0502020204030204" pitchFamily="34" charset="0"/>
                <a:cs typeface="Times New Roman" panose="02020603050405020304" pitchFamily="18" charset="0"/>
              </a:rPr>
              <a:t>, Peter, and Y. Q. Wang. “Resolutions of Remote Sensing.” University of Rhode Island, 2009.</a:t>
            </a:r>
          </a:p>
          <a:p>
            <a:pPr marR="0">
              <a:lnSpc>
                <a:spcPct val="115000"/>
              </a:lnSpc>
              <a:spcAft>
                <a:spcPts val="800"/>
              </a:spcAft>
            </a:pPr>
            <a:r>
              <a:rPr lang="en-US" sz="1100" dirty="0" err="1">
                <a:latin typeface="Times New Roman" panose="02020603050405020304" pitchFamily="18" charset="0"/>
                <a:ea typeface="Calibri" panose="020F0502020204030204" pitchFamily="34" charset="0"/>
                <a:cs typeface="Times New Roman" panose="02020603050405020304" pitchFamily="18" charset="0"/>
              </a:rPr>
              <a:t>Ferringer</a:t>
            </a:r>
            <a:r>
              <a:rPr lang="en-US" sz="1100" dirty="0">
                <a:latin typeface="Times New Roman" panose="02020603050405020304" pitchFamily="18" charset="0"/>
                <a:ea typeface="Calibri" panose="020F0502020204030204" pitchFamily="34" charset="0"/>
                <a:cs typeface="Times New Roman" panose="02020603050405020304" pitchFamily="18" charset="0"/>
              </a:rPr>
              <a:t>, Matthew P., Ronald S. Clifton, and Timothy G. Thompson. "Efficient and accurate evolutionary multi-objective optimization paradigms for satellite constellation design." Journal of Spacecraft and Rockets 44.3 (2007): 682-691.</a:t>
            </a:r>
          </a:p>
          <a:p>
            <a:pPr marR="0">
              <a:lnSpc>
                <a:spcPct val="115000"/>
              </a:lnSpc>
              <a:spcAft>
                <a:spcPts val="800"/>
              </a:spcAft>
            </a:pPr>
            <a:r>
              <a:rPr lang="en-US" sz="1100" dirty="0">
                <a:latin typeface="Times New Roman" panose="02020603050405020304" pitchFamily="18" charset="0"/>
                <a:ea typeface="Calibri" panose="020F0502020204030204" pitchFamily="34" charset="0"/>
                <a:cs typeface="Times New Roman" panose="02020603050405020304" pitchFamily="18" charset="0"/>
              </a:rPr>
              <a:t>Franklin, Steven E., and Clayton F. Blodgett. "An example of satellite </a:t>
            </a:r>
            <a:r>
              <a:rPr lang="en-US" sz="1100" dirty="0" err="1">
                <a:latin typeface="Times New Roman" panose="02020603050405020304" pitchFamily="18" charset="0"/>
                <a:ea typeface="Calibri" panose="020F0502020204030204" pitchFamily="34" charset="0"/>
                <a:cs typeface="Times New Roman" panose="02020603050405020304" pitchFamily="18" charset="0"/>
              </a:rPr>
              <a:t>multisensor</a:t>
            </a:r>
            <a:r>
              <a:rPr lang="en-US" sz="1100" dirty="0">
                <a:latin typeface="Times New Roman" panose="02020603050405020304" pitchFamily="18" charset="0"/>
                <a:ea typeface="Calibri" panose="020F0502020204030204" pitchFamily="34" charset="0"/>
                <a:cs typeface="Times New Roman" panose="02020603050405020304" pitchFamily="18" charset="0"/>
              </a:rPr>
              <a:t> data fusion." Computers &amp; Geosciences19.4 (1993): 577-583.</a:t>
            </a:r>
          </a:p>
          <a:p>
            <a:pPr marR="0">
              <a:lnSpc>
                <a:spcPct val="115000"/>
              </a:lnSpc>
              <a:spcAft>
                <a:spcPts val="800"/>
              </a:spcAft>
            </a:pPr>
            <a:r>
              <a:rPr lang="en-US" sz="1100" dirty="0" err="1">
                <a:latin typeface="Times New Roman" panose="02020603050405020304" pitchFamily="18" charset="0"/>
                <a:ea typeface="Calibri" panose="020F0502020204030204" pitchFamily="34" charset="0"/>
                <a:cs typeface="Times New Roman" panose="02020603050405020304" pitchFamily="18" charset="0"/>
              </a:rPr>
              <a:t>Grönwall</a:t>
            </a:r>
            <a:r>
              <a:rPr lang="en-US" sz="1100" dirty="0">
                <a:latin typeface="Times New Roman" panose="02020603050405020304" pitchFamily="18" charset="0"/>
                <a:ea typeface="Calibri" panose="020F0502020204030204" pitchFamily="34" charset="0"/>
                <a:cs typeface="Times New Roman" panose="02020603050405020304" pitchFamily="18" charset="0"/>
              </a:rPr>
              <a:t>, Christina, et al. "Future electro-optical sensors and processing in urban operations." Electro-Optical Remote Sensing, Photonic Technologies, and Applications VII; and Military Applications in Hyperspectral Imaging and High Spatial Resolution Sensing. Vol. 8897. International Society for Optics and Photonics, 2013.</a:t>
            </a:r>
          </a:p>
          <a:p>
            <a:pPr marR="0">
              <a:lnSpc>
                <a:spcPct val="115000"/>
              </a:lnSpc>
              <a:spcAft>
                <a:spcPts val="800"/>
              </a:spcAft>
            </a:pPr>
            <a:r>
              <a:rPr lang="en-US" sz="1100" dirty="0">
                <a:latin typeface="Times New Roman" panose="02020603050405020304" pitchFamily="18" charset="0"/>
                <a:ea typeface="Calibri" panose="020F0502020204030204" pitchFamily="34" charset="0"/>
                <a:cs typeface="Times New Roman" panose="02020603050405020304" pitchFamily="18" charset="0"/>
              </a:rPr>
              <a:t>Harney, Robert C. "Information-based approach to performance estimation and requirements allocation in multisensory fusion for target recognition." Optical Engineering36 (1997).</a:t>
            </a:r>
          </a:p>
          <a:p>
            <a:pPr marR="0">
              <a:lnSpc>
                <a:spcPct val="115000"/>
              </a:lnSpc>
              <a:spcAft>
                <a:spcPts val="800"/>
              </a:spcAft>
            </a:pPr>
            <a:r>
              <a:rPr lang="en-US" sz="1100" dirty="0" err="1">
                <a:latin typeface="Times New Roman" panose="02020603050405020304" pitchFamily="18" charset="0"/>
                <a:ea typeface="Calibri" panose="020F0502020204030204" pitchFamily="34" charset="0"/>
                <a:cs typeface="Times New Roman" panose="02020603050405020304" pitchFamily="18" charset="0"/>
              </a:rPr>
              <a:t>Howerton</a:t>
            </a:r>
            <a:r>
              <a:rPr lang="en-US" sz="1100" dirty="0">
                <a:latin typeface="Times New Roman" panose="02020603050405020304" pitchFamily="18" charset="0"/>
                <a:ea typeface="Calibri" panose="020F0502020204030204" pitchFamily="34" charset="0"/>
                <a:cs typeface="Times New Roman" panose="02020603050405020304" pitchFamily="18" charset="0"/>
              </a:rPr>
              <a:t>, Phil. Managing Uncertainty and the Practice of Intelligence, [PowerPoint slides], 2019.</a:t>
            </a:r>
          </a:p>
          <a:p>
            <a:pPr>
              <a:lnSpc>
                <a:spcPct val="115000"/>
              </a:lnSpc>
              <a:spcAft>
                <a:spcPts val="800"/>
              </a:spcAft>
            </a:pPr>
            <a:r>
              <a:rPr lang="en-US" sz="1100" dirty="0" err="1" smtClean="0">
                <a:latin typeface="Times New Roman" panose="02020603050405020304" pitchFamily="18" charset="0"/>
                <a:ea typeface="Calibri" panose="020F0502020204030204" pitchFamily="34" charset="0"/>
                <a:cs typeface="Times New Roman" panose="02020603050405020304" pitchFamily="18" charset="0"/>
              </a:rPr>
              <a:t>Jakob</a:t>
            </a:r>
            <a:r>
              <a:rPr lang="en-US" sz="1100" dirty="0">
                <a:latin typeface="Times New Roman" panose="02020603050405020304" pitchFamily="18" charset="0"/>
                <a:ea typeface="Calibri" panose="020F0502020204030204" pitchFamily="34" charset="0"/>
                <a:cs typeface="Times New Roman" panose="02020603050405020304" pitchFamily="18" charset="0"/>
              </a:rPr>
              <a:t>, Michal, et al. </a:t>
            </a:r>
            <a:r>
              <a:rPr lang="en-US" sz="1100" i="1" dirty="0">
                <a:latin typeface="Times New Roman" panose="02020603050405020304" pitchFamily="18" charset="0"/>
                <a:ea typeface="Calibri" panose="020F0502020204030204" pitchFamily="34" charset="0"/>
                <a:cs typeface="Times New Roman" panose="02020603050405020304" pitchFamily="18" charset="0"/>
              </a:rPr>
              <a:t>Adversarial modeling and reasoning the maritime domain year 1 report. </a:t>
            </a:r>
            <a:r>
              <a:rPr lang="en-US" sz="1100" dirty="0">
                <a:latin typeface="Times New Roman" panose="02020603050405020304" pitchFamily="18" charset="0"/>
                <a:ea typeface="Calibri" panose="020F0502020204030204" pitchFamily="34" charset="0"/>
                <a:cs typeface="Times New Roman" panose="02020603050405020304" pitchFamily="18" charset="0"/>
              </a:rPr>
              <a:t>Technical report, ATG, CTU, Prague, 2009.</a:t>
            </a:r>
            <a:endParaRPr lang="en-US" sz="105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800"/>
              </a:spcAft>
            </a:pPr>
            <a:r>
              <a:rPr lang="en-US" sz="1100" dirty="0" err="1">
                <a:latin typeface="Times New Roman" panose="02020603050405020304" pitchFamily="18" charset="0"/>
                <a:ea typeface="Calibri" panose="020F0502020204030204" pitchFamily="34" charset="0"/>
                <a:cs typeface="Times New Roman" panose="02020603050405020304" pitchFamily="18" charset="0"/>
              </a:rPr>
              <a:t>Jakob</a:t>
            </a:r>
            <a:r>
              <a:rPr lang="en-US" sz="1100" dirty="0">
                <a:latin typeface="Times New Roman" panose="02020603050405020304" pitchFamily="18" charset="0"/>
                <a:ea typeface="Calibri" panose="020F0502020204030204" pitchFamily="34" charset="0"/>
                <a:cs typeface="Times New Roman" panose="02020603050405020304" pitchFamily="18" charset="0"/>
              </a:rPr>
              <a:t>, Michal, et al. </a:t>
            </a:r>
            <a:r>
              <a:rPr lang="en-US" sz="1100" i="1" dirty="0">
                <a:latin typeface="Times New Roman" panose="02020603050405020304" pitchFamily="18" charset="0"/>
                <a:ea typeface="Calibri" panose="020F0502020204030204" pitchFamily="34" charset="0"/>
                <a:cs typeface="Times New Roman" panose="02020603050405020304" pitchFamily="18" charset="0"/>
              </a:rPr>
              <a:t>Adversarial modeling and reasoning the maritime domain year 2 report. </a:t>
            </a:r>
            <a:r>
              <a:rPr lang="en-US" sz="1100" dirty="0">
                <a:latin typeface="Times New Roman" panose="02020603050405020304" pitchFamily="18" charset="0"/>
                <a:ea typeface="Calibri" panose="020F0502020204030204" pitchFamily="34" charset="0"/>
                <a:cs typeface="Times New Roman" panose="02020603050405020304" pitchFamily="18" charset="0"/>
              </a:rPr>
              <a:t>Technical report, ATG, CTU, Prague, </a:t>
            </a:r>
            <a:r>
              <a:rPr lang="en-US" sz="1100" dirty="0" smtClean="0">
                <a:latin typeface="Times New Roman" panose="02020603050405020304" pitchFamily="18" charset="0"/>
                <a:ea typeface="Calibri" panose="020F0502020204030204" pitchFamily="34" charset="0"/>
                <a:cs typeface="Times New Roman" panose="02020603050405020304" pitchFamily="18" charset="0"/>
              </a:rPr>
              <a:t>2010.</a:t>
            </a:r>
            <a:endParaRPr lang="en-US" sz="1050" dirty="0">
              <a:latin typeface="Calibri" panose="020F0502020204030204" pitchFamily="34" charset="0"/>
              <a:ea typeface="Calibri" panose="020F0502020204030204" pitchFamily="34" charset="0"/>
              <a:cs typeface="Times New Roman" panose="02020603050405020304" pitchFamily="18" charset="0"/>
            </a:endParaRPr>
          </a:p>
          <a:p>
            <a:pPr marL="360045" marR="0" indent="-360045"/>
            <a:r>
              <a:rPr lang="en-US" sz="1100" dirty="0">
                <a:latin typeface="Times New Roman" panose="02020603050405020304" pitchFamily="18" charset="0"/>
                <a:ea typeface="Times New Roman" panose="02020603050405020304" pitchFamily="18" charset="0"/>
              </a:rPr>
              <a:t>Liang, </a:t>
            </a:r>
            <a:r>
              <a:rPr lang="en-US" sz="1100" dirty="0" err="1">
                <a:latin typeface="Times New Roman" panose="02020603050405020304" pitchFamily="18" charset="0"/>
                <a:ea typeface="Times New Roman" panose="02020603050405020304" pitchFamily="18" charset="0"/>
              </a:rPr>
              <a:t>Shunlin</a:t>
            </a:r>
            <a:r>
              <a:rPr lang="en-US" sz="1100" dirty="0">
                <a:latin typeface="Times New Roman" panose="02020603050405020304" pitchFamily="18" charset="0"/>
                <a:ea typeface="Times New Roman" panose="02020603050405020304" pitchFamily="18" charset="0"/>
              </a:rPr>
              <a:t>. </a:t>
            </a:r>
            <a:r>
              <a:rPr lang="en-US" sz="1100" i="1" dirty="0">
                <a:latin typeface="Times New Roman" panose="02020603050405020304" pitchFamily="18" charset="0"/>
                <a:ea typeface="Times New Roman" panose="02020603050405020304" pitchFamily="18" charset="0"/>
              </a:rPr>
              <a:t>Comprehensive Remote Sensing</a:t>
            </a:r>
            <a:r>
              <a:rPr lang="en-US" sz="1100" dirty="0">
                <a:latin typeface="Times New Roman" panose="02020603050405020304" pitchFamily="18" charset="0"/>
                <a:ea typeface="Times New Roman" panose="02020603050405020304" pitchFamily="18" charset="0"/>
              </a:rPr>
              <a:t>. Elsevier., 2018.</a:t>
            </a:r>
          </a:p>
          <a:p>
            <a:pPr marL="360045" marR="0" indent="-360045"/>
            <a:r>
              <a:rPr lang="en-US" sz="1100" dirty="0">
                <a:latin typeface="Times New Roman" panose="02020603050405020304" pitchFamily="18" charset="0"/>
                <a:ea typeface="Times New Roman" panose="02020603050405020304" pitchFamily="18" charset="0"/>
              </a:rPr>
              <a:t>L. Roux and J. </a:t>
            </a:r>
            <a:r>
              <a:rPr lang="en-US" sz="1100" dirty="0" err="1">
                <a:latin typeface="Times New Roman" panose="02020603050405020304" pitchFamily="18" charset="0"/>
                <a:ea typeface="Times New Roman" panose="02020603050405020304" pitchFamily="18" charset="0"/>
              </a:rPr>
              <a:t>Desachy</a:t>
            </a:r>
            <a:r>
              <a:rPr lang="en-US" sz="1100" dirty="0">
                <a:latin typeface="Times New Roman" panose="02020603050405020304" pitchFamily="18" charset="0"/>
                <a:ea typeface="Times New Roman" panose="02020603050405020304" pitchFamily="18" charset="0"/>
              </a:rPr>
              <a:t>, "Information fusion for supervised classification in a satellite image," </a:t>
            </a:r>
            <a:r>
              <a:rPr lang="en-US" sz="1100" i="1" dirty="0">
                <a:latin typeface="Times New Roman" panose="02020603050405020304" pitchFamily="18" charset="0"/>
                <a:ea typeface="Times New Roman" panose="02020603050405020304" pitchFamily="18" charset="0"/>
              </a:rPr>
              <a:t>Proceedings of 1995 IEEE International Conference on Fuzzy Systems.</a:t>
            </a:r>
            <a:r>
              <a:rPr lang="en-US" sz="1100" dirty="0">
                <a:latin typeface="Times New Roman" panose="02020603050405020304" pitchFamily="18" charset="0"/>
                <a:ea typeface="Times New Roman" panose="02020603050405020304" pitchFamily="18" charset="0"/>
              </a:rPr>
              <a:t>, Yokohama, Japan, 1995, pp. 1119-1124 vol.3.</a:t>
            </a:r>
            <a:br>
              <a:rPr lang="en-US" sz="1100" dirty="0">
                <a:latin typeface="Times New Roman" panose="02020603050405020304" pitchFamily="18" charset="0"/>
                <a:ea typeface="Times New Roman" panose="02020603050405020304" pitchFamily="18" charset="0"/>
              </a:rPr>
            </a:br>
            <a:r>
              <a:rPr lang="en-US" sz="1100" dirty="0" err="1">
                <a:latin typeface="Times New Roman" panose="02020603050405020304" pitchFamily="18" charset="0"/>
                <a:ea typeface="Times New Roman" panose="02020603050405020304" pitchFamily="18" charset="0"/>
              </a:rPr>
              <a:t>doi</a:t>
            </a:r>
            <a:r>
              <a:rPr lang="en-US" sz="1100" dirty="0">
                <a:latin typeface="Times New Roman" panose="02020603050405020304" pitchFamily="18" charset="0"/>
                <a:ea typeface="Times New Roman" panose="02020603050405020304" pitchFamily="18" charset="0"/>
              </a:rPr>
              <a:t>: 10.1109/FUZZY.1995.409823</a:t>
            </a:r>
          </a:p>
          <a:p>
            <a:pPr marL="360045" marR="0" indent="-360045"/>
            <a:r>
              <a:rPr lang="en-US" sz="1100" dirty="0">
                <a:latin typeface="Times New Roman" panose="02020603050405020304" pitchFamily="18" charset="0"/>
                <a:ea typeface="Times New Roman" panose="02020603050405020304" pitchFamily="18" charset="0"/>
              </a:rPr>
              <a:t>“THE CEOS DATABASE : MISSION, INSTRUMENTS AND MEASUREMENTS.” </a:t>
            </a:r>
            <a:r>
              <a:rPr lang="en-US" sz="1100" i="1" dirty="0">
                <a:latin typeface="Times New Roman" panose="02020603050405020304" pitchFamily="18" charset="0"/>
                <a:ea typeface="Times New Roman" panose="02020603050405020304" pitchFamily="18" charset="0"/>
              </a:rPr>
              <a:t>THE CEOS DATABASE : MISSION, INSTRUMENTS AND MEASUREMENTS</a:t>
            </a:r>
            <a:r>
              <a:rPr lang="en-US" sz="1100" dirty="0">
                <a:latin typeface="Times New Roman" panose="02020603050405020304" pitchFamily="18" charset="0"/>
                <a:ea typeface="Times New Roman" panose="02020603050405020304" pitchFamily="18" charset="0"/>
              </a:rPr>
              <a:t>, 2019, database.eohandbook.com/.</a:t>
            </a:r>
          </a:p>
        </p:txBody>
      </p:sp>
    </p:spTree>
    <p:extLst>
      <p:ext uri="{BB962C8B-B14F-4D97-AF65-F5344CB8AC3E}">
        <p14:creationId xmlns:p14="http://schemas.microsoft.com/office/powerpoint/2010/main" val="3457808706"/>
      </p:ext>
    </p:extLst>
  </p:cSld>
  <p:clrMapOvr>
    <a:masterClrMapping/>
  </p:clrMapOvr>
  <p:transition spd="med">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idx="1"/>
          </p:nvPr>
        </p:nvSpPr>
        <p:spPr/>
        <p:txBody>
          <a:bodyPr/>
          <a:lstStyle/>
          <a:p>
            <a:r>
              <a:rPr lang="en-US" dirty="0" smtClean="0"/>
              <a:t>BACKUP</a:t>
            </a:r>
            <a:endParaRPr lang="en-US" dirty="0"/>
          </a:p>
        </p:txBody>
      </p:sp>
    </p:spTree>
    <p:extLst>
      <p:ext uri="{BB962C8B-B14F-4D97-AF65-F5344CB8AC3E}">
        <p14:creationId xmlns:p14="http://schemas.microsoft.com/office/powerpoint/2010/main" val="3000481977"/>
      </p:ext>
    </p:extLst>
  </p:cSld>
  <p:clrMapOvr>
    <a:masterClrMapping/>
  </p:clrMapOvr>
  <p:transition spd="med">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Ground </a:t>
            </a:r>
            <a:r>
              <a:rPr lang="en-US" dirty="0"/>
              <a:t>Truth Scenario</a:t>
            </a:r>
          </a:p>
        </p:txBody>
      </p:sp>
      <p:sp>
        <p:nvSpPr>
          <p:cNvPr id="3" name="Content Placeholder 2"/>
          <p:cNvSpPr>
            <a:spLocks noGrp="1"/>
          </p:cNvSpPr>
          <p:nvPr>
            <p:ph idx="1"/>
          </p:nvPr>
        </p:nvSpPr>
        <p:spPr/>
        <p:txBody>
          <a:bodyPr/>
          <a:lstStyle/>
          <a:p>
            <a:r>
              <a:rPr lang="en-US" sz="1800" dirty="0" smtClean="0"/>
              <a:t>Purpose</a:t>
            </a:r>
            <a:r>
              <a:rPr lang="en-US" sz="1800" dirty="0"/>
              <a:t>: Create a test ground problem for creating optimal satellite constellation designs</a:t>
            </a:r>
          </a:p>
          <a:p>
            <a:pPr lvl="1"/>
            <a:r>
              <a:rPr lang="en-US" sz="1600" dirty="0" smtClean="0"/>
              <a:t>Test </a:t>
            </a:r>
            <a:r>
              <a:rPr lang="en-US" sz="1600" dirty="0"/>
              <a:t>problem simulates piracy of commercial merchant ships off the coast of Somalia, well studied in open literature</a:t>
            </a:r>
            <a:r>
              <a:rPr lang="en-US" sz="1600" dirty="0" smtClean="0"/>
              <a:t>*</a:t>
            </a:r>
            <a:endParaRPr lang="en-US" sz="1600" dirty="0"/>
          </a:p>
          <a:p>
            <a:r>
              <a:rPr lang="en-US" sz="1800" dirty="0" smtClean="0"/>
              <a:t>Pirate </a:t>
            </a:r>
            <a:r>
              <a:rPr lang="en-US" sz="1800" dirty="0"/>
              <a:t>model: </a:t>
            </a:r>
          </a:p>
          <a:p>
            <a:pPr lvl="1"/>
            <a:r>
              <a:rPr lang="en-US" sz="1600" dirty="0" smtClean="0"/>
              <a:t>Merchant </a:t>
            </a:r>
            <a:r>
              <a:rPr lang="en-US" sz="1600" dirty="0"/>
              <a:t>ships with a set of observable characteristics (i.e., length, color, AIS) travel along a known path </a:t>
            </a:r>
          </a:p>
          <a:p>
            <a:pPr lvl="1"/>
            <a:r>
              <a:rPr lang="en-US" sz="1600" dirty="0" smtClean="0"/>
              <a:t>Pirate </a:t>
            </a:r>
            <a:r>
              <a:rPr lang="en-US" sz="1600" dirty="0"/>
              <a:t>ships with a set of observable characteristics (i.e., length, color) may ambush merchant ships along path</a:t>
            </a:r>
          </a:p>
          <a:p>
            <a:pPr lvl="1"/>
            <a:r>
              <a:rPr lang="en-US" sz="1600" dirty="0" smtClean="0"/>
              <a:t>Scenarios </a:t>
            </a:r>
            <a:r>
              <a:rPr lang="en-US" sz="1600" dirty="0"/>
              <a:t>generated with Finite State Machines</a:t>
            </a:r>
          </a:p>
          <a:p>
            <a:r>
              <a:rPr lang="en-US" sz="1800" dirty="0" smtClean="0"/>
              <a:t>Given </a:t>
            </a:r>
            <a:r>
              <a:rPr lang="en-US" sz="1800" dirty="0"/>
              <a:t>specific scenario(s), apply GRIPS to design an architecture to maximize information bits and maximize probability of access</a:t>
            </a:r>
          </a:p>
          <a:p>
            <a:pPr lvl="1"/>
            <a:r>
              <a:rPr lang="en-US" sz="1600" dirty="0" smtClean="0"/>
              <a:t>Decision </a:t>
            </a:r>
            <a:r>
              <a:rPr lang="en-US" sz="1600" dirty="0"/>
              <a:t>Variables:</a:t>
            </a:r>
          </a:p>
          <a:p>
            <a:pPr lvl="2"/>
            <a:r>
              <a:rPr lang="en-US" sz="1200" dirty="0" smtClean="0"/>
              <a:t>Sensor </a:t>
            </a:r>
            <a:r>
              <a:rPr lang="en-US" sz="1200" dirty="0"/>
              <a:t>on each vehicle</a:t>
            </a:r>
          </a:p>
          <a:p>
            <a:pPr lvl="2"/>
            <a:r>
              <a:rPr lang="en-US" sz="1200" dirty="0" smtClean="0"/>
              <a:t>LEO </a:t>
            </a:r>
            <a:r>
              <a:rPr lang="en-US" sz="1200" dirty="0"/>
              <a:t>orbit </a:t>
            </a:r>
            <a:r>
              <a:rPr lang="en-US" sz="1200" dirty="0" smtClean="0"/>
              <a:t>parameters</a:t>
            </a:r>
            <a:endParaRPr lang="en-US" sz="1200" strike="sngStrike" dirty="0"/>
          </a:p>
          <a:p>
            <a:pPr lvl="1"/>
            <a:r>
              <a:rPr lang="en-US" sz="1600" dirty="0" smtClean="0"/>
              <a:t>Objectives</a:t>
            </a:r>
            <a:r>
              <a:rPr lang="en-US" sz="1600" dirty="0"/>
              <a:t>:</a:t>
            </a:r>
          </a:p>
          <a:p>
            <a:pPr lvl="2"/>
            <a:r>
              <a:rPr lang="en-US" sz="1200" dirty="0" smtClean="0"/>
              <a:t>Probability </a:t>
            </a:r>
            <a:r>
              <a:rPr lang="en-US" sz="1200" dirty="0"/>
              <a:t>of Access of an Event (max)</a:t>
            </a:r>
          </a:p>
          <a:p>
            <a:pPr lvl="2"/>
            <a:r>
              <a:rPr lang="en-US" sz="1200" dirty="0" smtClean="0"/>
              <a:t>Information </a:t>
            </a:r>
            <a:r>
              <a:rPr lang="en-US" sz="1200" dirty="0"/>
              <a:t>Collected (max)</a:t>
            </a:r>
          </a:p>
          <a:p>
            <a:endParaRPr lang="en-US" sz="1800" dirty="0"/>
          </a:p>
        </p:txBody>
      </p:sp>
      <p:sp>
        <p:nvSpPr>
          <p:cNvPr id="4" name="TextBox 3"/>
          <p:cNvSpPr txBox="1"/>
          <p:nvPr/>
        </p:nvSpPr>
        <p:spPr>
          <a:xfrm>
            <a:off x="0" y="6058991"/>
            <a:ext cx="5820697" cy="292388"/>
          </a:xfrm>
          <a:prstGeom prst="rect">
            <a:avLst/>
          </a:prstGeom>
          <a:noFill/>
        </p:spPr>
        <p:txBody>
          <a:bodyPr wrap="square" rtlCol="0">
            <a:spAutoFit/>
          </a:bodyPr>
          <a:lstStyle/>
          <a:p>
            <a:r>
              <a:rPr lang="en-US" sz="650" dirty="0" smtClean="0"/>
              <a:t>* </a:t>
            </a:r>
            <a:r>
              <a:rPr lang="en-US" sz="650" dirty="0" err="1" smtClean="0"/>
              <a:t>Jakob</a:t>
            </a:r>
            <a:r>
              <a:rPr lang="en-US" sz="650" dirty="0" smtClean="0"/>
              <a:t>, Michal, et. al.  </a:t>
            </a:r>
            <a:r>
              <a:rPr lang="en-US" sz="650" i="1" dirty="0" smtClean="0"/>
              <a:t>Adversarial modeling and reasoning in the maritime domain year 1 report.</a:t>
            </a:r>
            <a:r>
              <a:rPr lang="en-US" sz="650" dirty="0" smtClean="0"/>
              <a:t>  Technical report, ATG, CTU, Prague, 2009.</a:t>
            </a:r>
          </a:p>
          <a:p>
            <a:r>
              <a:rPr lang="en-US" sz="650" dirty="0" smtClean="0"/>
              <a:t>   </a:t>
            </a:r>
            <a:r>
              <a:rPr lang="en-US" sz="650" dirty="0" err="1"/>
              <a:t>Jakob</a:t>
            </a:r>
            <a:r>
              <a:rPr lang="en-US" sz="650" dirty="0"/>
              <a:t>, Michal, et. al.  </a:t>
            </a:r>
            <a:r>
              <a:rPr lang="en-US" sz="650" i="1" dirty="0"/>
              <a:t>Adversarial modeling and reasoning in the maritime domain year </a:t>
            </a:r>
            <a:r>
              <a:rPr lang="en-US" sz="650" i="1" dirty="0" smtClean="0"/>
              <a:t>2 </a:t>
            </a:r>
            <a:r>
              <a:rPr lang="en-US" sz="650" i="1" dirty="0"/>
              <a:t>report.</a:t>
            </a:r>
            <a:r>
              <a:rPr lang="en-US" sz="650" dirty="0"/>
              <a:t>  Technical report, ATG, CTU, Prague, 2010.</a:t>
            </a:r>
            <a:endParaRPr lang="en-US" sz="650" dirty="0" smtClean="0"/>
          </a:p>
        </p:txBody>
      </p:sp>
    </p:spTree>
    <p:extLst>
      <p:ext uri="{BB962C8B-B14F-4D97-AF65-F5344CB8AC3E}">
        <p14:creationId xmlns:p14="http://schemas.microsoft.com/office/powerpoint/2010/main" val="639150526"/>
      </p:ext>
    </p:extLst>
  </p:cSld>
  <p:clrMapOvr>
    <a:masterClrMapping/>
  </p:clrMapOvr>
  <p:transition spd="med">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smtClean="0"/>
              <a:t>Preliminary Results</a:t>
            </a:r>
            <a:r>
              <a:rPr lang="en-US" dirty="0" smtClean="0">
                <a:solidFill>
                  <a:schemeClr val="tx1"/>
                </a:solidFill>
              </a:rPr>
              <a:t>: Sensor Data</a:t>
            </a:r>
            <a:endParaRPr lang="en-US" dirty="0">
              <a:solidFill>
                <a:schemeClr val="tx1"/>
              </a:solidFill>
            </a:endParaRPr>
          </a:p>
        </p:txBody>
      </p:sp>
      <p:pic>
        <p:nvPicPr>
          <p:cNvPr id="11" name="Content Placeholder 7" descr="A screenshot of a cell phone&#10;&#10;Description generated with very high confidence">
            <a:extLst>
              <a:ext uri="{FF2B5EF4-FFF2-40B4-BE49-F238E27FC236}">
                <a16:creationId xmlns="" xmlns:a16="http://schemas.microsoft.com/office/drawing/2014/main" id="{B662709D-632E-47F5-83E0-1CF203DEB805}"/>
              </a:ext>
            </a:extLst>
          </p:cNvPr>
          <p:cNvPicPr>
            <a:picLocks noGrp="1" noChangeAspect="1"/>
          </p:cNvPicPr>
          <p:nvPr>
            <p:ph idx="1"/>
          </p:nvPr>
        </p:nvPicPr>
        <p:blipFill>
          <a:blip r:embed="rId2"/>
          <a:stretch>
            <a:fillRect/>
          </a:stretch>
        </p:blipFill>
        <p:spPr>
          <a:xfrm>
            <a:off x="178209" y="1782067"/>
            <a:ext cx="8863781" cy="3731196"/>
          </a:xfrm>
        </p:spPr>
      </p:pic>
    </p:spTree>
    <p:extLst>
      <p:ext uri="{BB962C8B-B14F-4D97-AF65-F5344CB8AC3E}">
        <p14:creationId xmlns:p14="http://schemas.microsoft.com/office/powerpoint/2010/main" val="2177750643"/>
      </p:ext>
    </p:extLst>
  </p:cSld>
  <p:clrMapOvr>
    <a:masterClrMapping/>
  </p:clrMapOvr>
  <p:transition spd="med">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smtClean="0"/>
              <a:t>Preliminary Results</a:t>
            </a:r>
            <a:r>
              <a:rPr lang="en-US" dirty="0" smtClean="0">
                <a:solidFill>
                  <a:schemeClr val="tx1"/>
                </a:solidFill>
              </a:rPr>
              <a:t>: Sensor Profiles</a:t>
            </a:r>
            <a:endParaRPr lang="en-US" dirty="0">
              <a:solidFill>
                <a:schemeClr val="tx1"/>
              </a:solidFill>
            </a:endParaRPr>
          </a:p>
        </p:txBody>
      </p:sp>
      <p:pic>
        <p:nvPicPr>
          <p:cNvPr id="6" name="Picture 5">
            <a:extLst>
              <a:ext uri="{FF2B5EF4-FFF2-40B4-BE49-F238E27FC236}">
                <a16:creationId xmlns:a16="http://schemas.microsoft.com/office/drawing/2014/main" xmlns="" id="{8C5774DF-996A-404D-A760-8D97ADC5DF08}"/>
              </a:ext>
            </a:extLst>
          </p:cNvPr>
          <p:cNvPicPr>
            <a:picLocks noChangeAspect="1"/>
          </p:cNvPicPr>
          <p:nvPr/>
        </p:nvPicPr>
        <p:blipFill rotWithShape="1">
          <a:blip r:embed="rId2">
            <a:extLst>
              <a:ext uri="{28A0092B-C50C-407E-A947-70E740481C1C}">
                <a14:useLocalDpi xmlns:a14="http://schemas.microsoft.com/office/drawing/2010/main" val="0"/>
              </a:ext>
            </a:extLst>
          </a:blip>
          <a:srcRect t="4114" r="9168"/>
          <a:stretch/>
        </p:blipFill>
        <p:spPr>
          <a:xfrm>
            <a:off x="15299" y="1970863"/>
            <a:ext cx="3806893" cy="3755127"/>
          </a:xfrm>
          <a:prstGeom prst="rect">
            <a:avLst/>
          </a:prstGeom>
        </p:spPr>
      </p:pic>
      <p:sp>
        <p:nvSpPr>
          <p:cNvPr id="3" name="TextBox 2"/>
          <p:cNvSpPr txBox="1"/>
          <p:nvPr/>
        </p:nvSpPr>
        <p:spPr>
          <a:xfrm>
            <a:off x="4432300" y="1970863"/>
            <a:ext cx="1987550" cy="261610"/>
          </a:xfrm>
          <a:prstGeom prst="rect">
            <a:avLst/>
          </a:prstGeom>
          <a:solidFill>
            <a:schemeClr val="bg1"/>
          </a:solidFill>
        </p:spPr>
        <p:txBody>
          <a:bodyPr wrap="square" rtlCol="0">
            <a:spAutoFit/>
          </a:bodyPr>
          <a:lstStyle/>
          <a:p>
            <a:r>
              <a:rPr lang="en-US" sz="1100" dirty="0" smtClean="0">
                <a:solidFill>
                  <a:srgbClr val="000000"/>
                </a:solidFill>
              </a:rPr>
              <a:t>Total Information</a:t>
            </a:r>
            <a:endParaRPr lang="en-US" sz="1100" dirty="0">
              <a:solidFill>
                <a:srgbClr val="000000"/>
              </a:solidFill>
            </a:endParaRPr>
          </a:p>
        </p:txBody>
      </p:sp>
      <p:sp>
        <p:nvSpPr>
          <p:cNvPr id="8" name="TextBox 7"/>
          <p:cNvSpPr txBox="1"/>
          <p:nvPr/>
        </p:nvSpPr>
        <p:spPr>
          <a:xfrm rot="16200000">
            <a:off x="-537975" y="3610648"/>
            <a:ext cx="1539306" cy="261610"/>
          </a:xfrm>
          <a:prstGeom prst="rect">
            <a:avLst/>
          </a:prstGeom>
          <a:solidFill>
            <a:schemeClr val="bg1"/>
          </a:solidFill>
        </p:spPr>
        <p:txBody>
          <a:bodyPr wrap="square" rtlCol="0">
            <a:spAutoFit/>
          </a:bodyPr>
          <a:lstStyle/>
          <a:p>
            <a:pPr algn="ctr"/>
            <a:r>
              <a:rPr lang="en-US" sz="1100" dirty="0" smtClean="0">
                <a:solidFill>
                  <a:srgbClr val="000000"/>
                </a:solidFill>
              </a:rPr>
              <a:t>Probability of Access</a:t>
            </a:r>
            <a:endParaRPr lang="en-US" sz="1100" dirty="0">
              <a:solidFill>
                <a:srgbClr val="000000"/>
              </a:solidFill>
            </a:endParaRPr>
          </a:p>
        </p:txBody>
      </p:sp>
      <p:sp>
        <p:nvSpPr>
          <p:cNvPr id="10" name="TextBox 9"/>
          <p:cNvSpPr txBox="1"/>
          <p:nvPr/>
        </p:nvSpPr>
        <p:spPr>
          <a:xfrm>
            <a:off x="1417320" y="5412176"/>
            <a:ext cx="1234440" cy="261610"/>
          </a:xfrm>
          <a:prstGeom prst="rect">
            <a:avLst/>
          </a:prstGeom>
          <a:solidFill>
            <a:schemeClr val="bg1"/>
          </a:solidFill>
        </p:spPr>
        <p:txBody>
          <a:bodyPr wrap="square" rtlCol="0">
            <a:spAutoFit/>
          </a:bodyPr>
          <a:lstStyle/>
          <a:p>
            <a:pPr algn="ctr"/>
            <a:r>
              <a:rPr lang="en-US" sz="1100" dirty="0" smtClean="0">
                <a:solidFill>
                  <a:srgbClr val="000000"/>
                </a:solidFill>
              </a:rPr>
              <a:t>Semi-major Axis</a:t>
            </a:r>
            <a:endParaRPr lang="en-US" sz="1100" dirty="0">
              <a:solidFill>
                <a:srgbClr val="000000"/>
              </a:solidFill>
            </a:endParaRPr>
          </a:p>
        </p:txBody>
      </p:sp>
      <p:pic>
        <p:nvPicPr>
          <p:cNvPr id="5" name="Picture 4">
            <a:extLst>
              <a:ext uri="{FF2B5EF4-FFF2-40B4-BE49-F238E27FC236}">
                <a16:creationId xmlns:a16="http://schemas.microsoft.com/office/drawing/2014/main" xmlns="" id="{E812B8C6-325B-4960-9E44-F3AB107680AA}"/>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6679" r="4740" b="16604"/>
          <a:stretch/>
        </p:blipFill>
        <p:spPr>
          <a:xfrm>
            <a:off x="3950207" y="2226123"/>
            <a:ext cx="5010913" cy="3216274"/>
          </a:xfrm>
          <a:prstGeom prst="rect">
            <a:avLst/>
          </a:prstGeom>
        </p:spPr>
      </p:pic>
    </p:spTree>
    <p:extLst>
      <p:ext uri="{BB962C8B-B14F-4D97-AF65-F5344CB8AC3E}">
        <p14:creationId xmlns:p14="http://schemas.microsoft.com/office/powerpoint/2010/main" val="10965713"/>
      </p:ext>
    </p:extLst>
  </p:cSld>
  <p:clrMapOvr>
    <a:masterClrMapping/>
  </p:clrMapOvr>
  <p:transition spd="med">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smtClean="0"/>
              <a:t>Preliminary Results</a:t>
            </a:r>
            <a:r>
              <a:rPr lang="en-US" dirty="0">
                <a:solidFill>
                  <a:schemeClr val="tx1"/>
                </a:solidFill>
              </a:rPr>
              <a:t>: Sensor Data</a:t>
            </a:r>
          </a:p>
        </p:txBody>
      </p:sp>
      <p:pic>
        <p:nvPicPr>
          <p:cNvPr id="7" name="Content Placeholder 10" descr="A screenshot of a social media post&#10;&#10;Description generated with very high confidence">
            <a:extLst>
              <a:ext uri="{FF2B5EF4-FFF2-40B4-BE49-F238E27FC236}">
                <a16:creationId xmlns="" xmlns:a16="http://schemas.microsoft.com/office/drawing/2014/main" id="{F54FFBBD-918B-4C37-8341-97A9A58F08FE}"/>
              </a:ext>
            </a:extLst>
          </p:cNvPr>
          <p:cNvPicPr>
            <a:picLocks noGrp="1" noChangeAspect="1"/>
          </p:cNvPicPr>
          <p:nvPr>
            <p:ph idx="1"/>
          </p:nvPr>
        </p:nvPicPr>
        <p:blipFill>
          <a:blip r:embed="rId2"/>
          <a:stretch>
            <a:fillRect/>
          </a:stretch>
        </p:blipFill>
        <p:spPr>
          <a:xfrm>
            <a:off x="748417" y="1143000"/>
            <a:ext cx="7723365" cy="5328524"/>
          </a:xfrm>
          <a:prstGeom prst="rect">
            <a:avLst/>
          </a:prstGeom>
        </p:spPr>
      </p:pic>
    </p:spTree>
    <p:extLst>
      <p:ext uri="{BB962C8B-B14F-4D97-AF65-F5344CB8AC3E}">
        <p14:creationId xmlns:p14="http://schemas.microsoft.com/office/powerpoint/2010/main" val="3793051276"/>
      </p:ext>
    </p:extLst>
  </p:cSld>
  <p:clrMapOvr>
    <a:masterClrMapping/>
  </p:clrMapOvr>
  <p:transition spd="med">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xmlns="" id="{5AA687AF-8E43-4F5A-AB99-A6E479016B3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65259" y="4212569"/>
            <a:ext cx="2527542" cy="2234669"/>
          </a:xfrm>
          <a:prstGeom prst="rect">
            <a:avLst/>
          </a:prstGeom>
        </p:spPr>
      </p:pic>
      <p:pic>
        <p:nvPicPr>
          <p:cNvPr id="5" name="Picture 4">
            <a:extLst>
              <a:ext uri="{FF2B5EF4-FFF2-40B4-BE49-F238E27FC236}">
                <a16:creationId xmlns:a16="http://schemas.microsoft.com/office/drawing/2014/main" xmlns="" id="{E23601B7-290F-40B4-AB0B-F2AEB0E8F33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27317" y="1314640"/>
            <a:ext cx="2281248" cy="2147738"/>
          </a:xfrm>
          <a:prstGeom prst="rect">
            <a:avLst/>
          </a:prstGeom>
        </p:spPr>
      </p:pic>
      <p:sp>
        <p:nvSpPr>
          <p:cNvPr id="9" name="Title 8"/>
          <p:cNvSpPr>
            <a:spLocks noGrp="1"/>
          </p:cNvSpPr>
          <p:nvPr>
            <p:ph type="title"/>
          </p:nvPr>
        </p:nvSpPr>
        <p:spPr/>
        <p:txBody>
          <a:bodyPr/>
          <a:lstStyle/>
          <a:p>
            <a:r>
              <a:rPr lang="en-US" dirty="0" smtClean="0"/>
              <a:t>Binning Equations</a:t>
            </a:r>
            <a:endParaRPr lang="en-US" dirty="0">
              <a:solidFill>
                <a:schemeClr val="tx1"/>
              </a:solidFill>
            </a:endParaRPr>
          </a:p>
        </p:txBody>
      </p:sp>
      <p:pic>
        <p:nvPicPr>
          <p:cNvPr id="8" name="Picture 7">
            <a:extLst>
              <a:ext uri="{FF2B5EF4-FFF2-40B4-BE49-F238E27FC236}">
                <a16:creationId xmlns:a16="http://schemas.microsoft.com/office/drawing/2014/main" xmlns="" id="{A6205562-D16B-4A55-8ED3-5675EB9871E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64732" y="4288641"/>
            <a:ext cx="2253035" cy="2105257"/>
          </a:xfrm>
          <a:prstGeom prst="rect">
            <a:avLst/>
          </a:prstGeom>
        </p:spPr>
      </p:pic>
      <p:pic>
        <p:nvPicPr>
          <p:cNvPr id="10" name="Picture 9">
            <a:extLst>
              <a:ext uri="{FF2B5EF4-FFF2-40B4-BE49-F238E27FC236}">
                <a16:creationId xmlns:a16="http://schemas.microsoft.com/office/drawing/2014/main" xmlns="" id="{0D6FB1EC-5917-40D3-9517-A7E6ADDD9F0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547402" y="1362479"/>
            <a:ext cx="2054741" cy="2101165"/>
          </a:xfrm>
          <a:prstGeom prst="rect">
            <a:avLst/>
          </a:prstGeom>
        </p:spPr>
      </p:pic>
      <p:pic>
        <p:nvPicPr>
          <p:cNvPr id="11" name="Picture 10">
            <a:extLst>
              <a:ext uri="{FF2B5EF4-FFF2-40B4-BE49-F238E27FC236}">
                <a16:creationId xmlns:a16="http://schemas.microsoft.com/office/drawing/2014/main" xmlns="" id="{18A1C56F-DF77-42B4-8CDF-6FF19DCC270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64075" y="4248785"/>
            <a:ext cx="2262732" cy="2114319"/>
          </a:xfrm>
          <a:prstGeom prst="rect">
            <a:avLst/>
          </a:prstGeom>
        </p:spPr>
      </p:pic>
      <p:pic>
        <p:nvPicPr>
          <p:cNvPr id="12" name="Picture 11">
            <a:extLst>
              <a:ext uri="{FF2B5EF4-FFF2-40B4-BE49-F238E27FC236}">
                <a16:creationId xmlns:a16="http://schemas.microsoft.com/office/drawing/2014/main" xmlns="" id="{1296B38E-D850-4517-9BCC-0F711D14BC21}"/>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45782" y="1474899"/>
            <a:ext cx="2143986" cy="2003361"/>
          </a:xfrm>
          <a:prstGeom prst="rect">
            <a:avLst/>
          </a:prstGeom>
        </p:spPr>
      </p:pic>
      <p:pic>
        <p:nvPicPr>
          <p:cNvPr id="13" name="Picture 12">
            <a:extLst>
              <a:ext uri="{FF2B5EF4-FFF2-40B4-BE49-F238E27FC236}">
                <a16:creationId xmlns:a16="http://schemas.microsoft.com/office/drawing/2014/main" xmlns="" id="{9DFC022B-2367-440D-AC5B-5332F8DA4B02}"/>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3693" t="65876" r="54586" b="4948"/>
          <a:stretch/>
        </p:blipFill>
        <p:spPr>
          <a:xfrm>
            <a:off x="362858" y="993990"/>
            <a:ext cx="1814088" cy="482648"/>
          </a:xfrm>
          <a:prstGeom prst="rect">
            <a:avLst/>
          </a:prstGeom>
        </p:spPr>
      </p:pic>
      <p:pic>
        <p:nvPicPr>
          <p:cNvPr id="14" name="Picture 13">
            <a:extLst>
              <a:ext uri="{FF2B5EF4-FFF2-40B4-BE49-F238E27FC236}">
                <a16:creationId xmlns:a16="http://schemas.microsoft.com/office/drawing/2014/main" xmlns="" id="{994AC7D0-D8E0-4FAB-B46F-40D432F3BE2A}"/>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l="3693" t="65876" r="54586" b="4948"/>
          <a:stretch/>
        </p:blipFill>
        <p:spPr>
          <a:xfrm>
            <a:off x="596200" y="3741636"/>
            <a:ext cx="1526642" cy="406172"/>
          </a:xfrm>
          <a:prstGeom prst="rect">
            <a:avLst/>
          </a:prstGeom>
        </p:spPr>
      </p:pic>
      <p:pic>
        <p:nvPicPr>
          <p:cNvPr id="15" name="Picture 14">
            <a:extLst>
              <a:ext uri="{FF2B5EF4-FFF2-40B4-BE49-F238E27FC236}">
                <a16:creationId xmlns:a16="http://schemas.microsoft.com/office/drawing/2014/main" xmlns="" id="{BF267655-C126-4E7A-B8A8-9FC30D73203A}"/>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l="1663" t="64377" r="2542" b="6747"/>
          <a:stretch/>
        </p:blipFill>
        <p:spPr>
          <a:xfrm>
            <a:off x="2774788" y="990600"/>
            <a:ext cx="3453730" cy="451216"/>
          </a:xfrm>
          <a:prstGeom prst="rect">
            <a:avLst/>
          </a:prstGeom>
        </p:spPr>
      </p:pic>
      <p:pic>
        <p:nvPicPr>
          <p:cNvPr id="16" name="Picture 15">
            <a:extLst>
              <a:ext uri="{FF2B5EF4-FFF2-40B4-BE49-F238E27FC236}">
                <a16:creationId xmlns:a16="http://schemas.microsoft.com/office/drawing/2014/main" xmlns="" id="{FF66D149-0E3A-4271-8220-2589032F14B4}"/>
              </a:ext>
            </a:extLst>
          </p:cNvPr>
          <p:cNvPicPr>
            <a:picLocks noChangeAspect="1"/>
          </p:cNvPicPr>
          <p:nvPr/>
        </p:nvPicPr>
        <p:blipFill rotWithShape="1">
          <a:blip r:embed="rId11" cstate="print">
            <a:extLst>
              <a:ext uri="{28A0092B-C50C-407E-A947-70E740481C1C}">
                <a14:useLocalDpi xmlns:a14="http://schemas.microsoft.com/office/drawing/2010/main" val="0"/>
              </a:ext>
            </a:extLst>
          </a:blip>
          <a:srcRect l="3750" t="67589" r="26687" b="9143"/>
          <a:stretch/>
        </p:blipFill>
        <p:spPr>
          <a:xfrm>
            <a:off x="3003249" y="3744716"/>
            <a:ext cx="3312386" cy="447069"/>
          </a:xfrm>
          <a:prstGeom prst="rect">
            <a:avLst/>
          </a:prstGeom>
        </p:spPr>
      </p:pic>
      <p:pic>
        <p:nvPicPr>
          <p:cNvPr id="17" name="Picture 16">
            <a:extLst>
              <a:ext uri="{FF2B5EF4-FFF2-40B4-BE49-F238E27FC236}">
                <a16:creationId xmlns:a16="http://schemas.microsoft.com/office/drawing/2014/main" xmlns="" id="{B3E35AEF-6228-4781-B3CE-348305146D1E}"/>
              </a:ext>
            </a:extLst>
          </p:cNvPr>
          <p:cNvPicPr>
            <a:picLocks noChangeAspect="1"/>
          </p:cNvPicPr>
          <p:nvPr/>
        </p:nvPicPr>
        <p:blipFill rotWithShape="1">
          <a:blip r:embed="rId12" cstate="print">
            <a:extLst>
              <a:ext uri="{28A0092B-C50C-407E-A947-70E740481C1C}">
                <a14:useLocalDpi xmlns:a14="http://schemas.microsoft.com/office/drawing/2010/main" val="0"/>
              </a:ext>
            </a:extLst>
          </a:blip>
          <a:srcRect l="2166" t="75534" r="25001" b="1800"/>
          <a:stretch/>
        </p:blipFill>
        <p:spPr>
          <a:xfrm>
            <a:off x="6460211" y="1045883"/>
            <a:ext cx="2317112" cy="307124"/>
          </a:xfrm>
          <a:prstGeom prst="rect">
            <a:avLst/>
          </a:prstGeom>
        </p:spPr>
      </p:pic>
      <p:pic>
        <p:nvPicPr>
          <p:cNvPr id="18" name="Picture 17">
            <a:extLst>
              <a:ext uri="{FF2B5EF4-FFF2-40B4-BE49-F238E27FC236}">
                <a16:creationId xmlns:a16="http://schemas.microsoft.com/office/drawing/2014/main" xmlns="" id="{5ED38004-5F69-480B-8237-B3CE8D457CB9}"/>
              </a:ext>
            </a:extLst>
          </p:cNvPr>
          <p:cNvPicPr>
            <a:picLocks noChangeAspect="1"/>
          </p:cNvPicPr>
          <p:nvPr/>
        </p:nvPicPr>
        <p:blipFill rotWithShape="1">
          <a:blip r:embed="rId13" cstate="print">
            <a:extLst>
              <a:ext uri="{28A0092B-C50C-407E-A947-70E740481C1C}">
                <a14:useLocalDpi xmlns:a14="http://schemas.microsoft.com/office/drawing/2010/main" val="0"/>
              </a:ext>
            </a:extLst>
          </a:blip>
          <a:srcRect t="87207" r="63442"/>
          <a:stretch/>
        </p:blipFill>
        <p:spPr>
          <a:xfrm>
            <a:off x="6549807" y="3806126"/>
            <a:ext cx="2052336" cy="277193"/>
          </a:xfrm>
          <a:prstGeom prst="rect">
            <a:avLst/>
          </a:prstGeom>
        </p:spPr>
      </p:pic>
      <p:sp>
        <p:nvSpPr>
          <p:cNvPr id="3" name="Rectangle 2"/>
          <p:cNvSpPr/>
          <p:nvPr/>
        </p:nvSpPr>
        <p:spPr>
          <a:xfrm>
            <a:off x="1052" y="3516360"/>
            <a:ext cx="9120205" cy="8444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14102232"/>
      </p:ext>
    </p:extLst>
  </p:cSld>
  <p:clrMapOvr>
    <a:masterClrMapping/>
  </p:clrMapOvr>
  <p:transition spd="med">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t>
            </a:r>
            <a:r>
              <a:rPr lang="en-US" dirty="0"/>
              <a:t>is GRIPS?</a:t>
            </a:r>
          </a:p>
        </p:txBody>
      </p:sp>
      <p:sp>
        <p:nvSpPr>
          <p:cNvPr id="3" name="Content Placeholder 2"/>
          <p:cNvSpPr>
            <a:spLocks noGrp="1"/>
          </p:cNvSpPr>
          <p:nvPr>
            <p:ph idx="1"/>
          </p:nvPr>
        </p:nvSpPr>
        <p:spPr>
          <a:xfrm>
            <a:off x="457200" y="1143000"/>
            <a:ext cx="4409768" cy="5040313"/>
          </a:xfrm>
        </p:spPr>
        <p:txBody>
          <a:bodyPr/>
          <a:lstStyle/>
          <a:p>
            <a:pPr marL="0" indent="0">
              <a:lnSpc>
                <a:spcPct val="120000"/>
              </a:lnSpc>
              <a:buNone/>
            </a:pPr>
            <a:r>
              <a:rPr lang="en-US" sz="1800" dirty="0" smtClean="0">
                <a:latin typeface="Arial" charset="0"/>
                <a:ea typeface="Arial" charset="0"/>
                <a:cs typeface="Arial" charset="0"/>
              </a:rPr>
              <a:t>The </a:t>
            </a:r>
            <a:r>
              <a:rPr lang="en-US" sz="1800" dirty="0">
                <a:latin typeface="Arial" charset="0"/>
                <a:ea typeface="Arial" charset="0"/>
                <a:cs typeface="Arial" charset="0"/>
              </a:rPr>
              <a:t>Tool: Searches for Optimal Solutions to a Problem</a:t>
            </a:r>
          </a:p>
          <a:p>
            <a:pPr marL="457200" indent="-457200">
              <a:lnSpc>
                <a:spcPct val="120000"/>
              </a:lnSpc>
              <a:buFont typeface="Arial" charset="0"/>
              <a:buChar char="•"/>
            </a:pPr>
            <a:r>
              <a:rPr lang="en-US" sz="1600" b="0" dirty="0">
                <a:latin typeface="Arial" charset="0"/>
                <a:ea typeface="Arial" charset="0"/>
                <a:cs typeface="Arial" charset="0"/>
              </a:rPr>
              <a:t>Many-objective optimizer</a:t>
            </a:r>
          </a:p>
          <a:p>
            <a:pPr marL="457200" indent="-457200">
              <a:lnSpc>
                <a:spcPct val="120000"/>
              </a:lnSpc>
              <a:buFont typeface="Arial" charset="0"/>
              <a:buChar char="•"/>
            </a:pPr>
            <a:r>
              <a:rPr lang="en-US" sz="1600" b="0" dirty="0">
                <a:latin typeface="Arial" charset="0"/>
                <a:ea typeface="Arial" charset="0"/>
                <a:cs typeface="Arial" charset="0"/>
              </a:rPr>
              <a:t>Parallelized computation</a:t>
            </a:r>
          </a:p>
          <a:p>
            <a:pPr marL="457200" indent="-457200">
              <a:lnSpc>
                <a:spcPct val="120000"/>
              </a:lnSpc>
              <a:buFont typeface="Arial" charset="0"/>
              <a:buChar char="•"/>
            </a:pPr>
            <a:r>
              <a:rPr lang="en-US" sz="1600" b="0" dirty="0">
                <a:latin typeface="Arial" charset="0"/>
                <a:ea typeface="Arial" charset="0"/>
                <a:cs typeface="Arial" charset="0"/>
              </a:rPr>
              <a:t>Ingests a variety of models</a:t>
            </a:r>
          </a:p>
          <a:p>
            <a:pPr marL="0" indent="0">
              <a:lnSpc>
                <a:spcPct val="120000"/>
              </a:lnSpc>
              <a:spcBef>
                <a:spcPts val="1200"/>
              </a:spcBef>
              <a:buNone/>
            </a:pPr>
            <a:r>
              <a:rPr lang="en-US" sz="1800" dirty="0" smtClean="0">
                <a:latin typeface="Arial" charset="0"/>
                <a:ea typeface="Arial" charset="0"/>
                <a:cs typeface="Arial" charset="0"/>
              </a:rPr>
              <a:t>The </a:t>
            </a:r>
            <a:r>
              <a:rPr lang="en-US" sz="1800" dirty="0">
                <a:latin typeface="Arial" charset="0"/>
                <a:ea typeface="Arial" charset="0"/>
                <a:cs typeface="Arial" charset="0"/>
              </a:rPr>
              <a:t>Process: Searches for Optimal Problem Expressions</a:t>
            </a:r>
          </a:p>
          <a:p>
            <a:pPr marL="457200" indent="-457200">
              <a:lnSpc>
                <a:spcPct val="120000"/>
              </a:lnSpc>
              <a:buFont typeface="Arial" panose="020B0604020202020204" pitchFamily="34" charset="0"/>
              <a:buChar char="•"/>
            </a:pPr>
            <a:r>
              <a:rPr lang="en-US" sz="1600" b="0" dirty="0">
                <a:latin typeface="Arial" charset="0"/>
                <a:ea typeface="Arial" charset="0"/>
                <a:cs typeface="Arial" charset="0"/>
              </a:rPr>
              <a:t>Structured, iterative process</a:t>
            </a:r>
          </a:p>
          <a:p>
            <a:pPr marL="457200" indent="-457200">
              <a:lnSpc>
                <a:spcPct val="120000"/>
              </a:lnSpc>
              <a:buFont typeface="Arial" panose="020B0604020202020204" pitchFamily="34" charset="0"/>
              <a:buChar char="•"/>
            </a:pPr>
            <a:r>
              <a:rPr lang="en-US" sz="1600" b="0" dirty="0">
                <a:latin typeface="Arial" charset="0"/>
                <a:ea typeface="Arial" charset="0"/>
                <a:cs typeface="Arial" charset="0"/>
              </a:rPr>
              <a:t>Acknowledges many stakeholders, many objectives</a:t>
            </a:r>
          </a:p>
          <a:p>
            <a:pPr marL="457200" indent="-457200">
              <a:lnSpc>
                <a:spcPct val="120000"/>
              </a:lnSpc>
              <a:buFont typeface="Arial" panose="020B0604020202020204" pitchFamily="34" charset="0"/>
              <a:buChar char="•"/>
            </a:pPr>
            <a:r>
              <a:rPr lang="en-US" sz="1600" b="0" dirty="0">
                <a:latin typeface="Arial" charset="0"/>
                <a:ea typeface="Arial" charset="0"/>
                <a:cs typeface="Arial" charset="0"/>
              </a:rPr>
              <a:t>Stakeholders learn about their decision space</a:t>
            </a:r>
          </a:p>
          <a:p>
            <a:pPr marL="457200" indent="-457200">
              <a:lnSpc>
                <a:spcPct val="120000"/>
              </a:lnSpc>
              <a:buFont typeface="Arial" panose="020B0604020202020204" pitchFamily="34" charset="0"/>
              <a:buChar char="•"/>
            </a:pPr>
            <a:r>
              <a:rPr lang="en-US" sz="1600" b="0" dirty="0">
                <a:latin typeface="Arial" charset="0"/>
                <a:ea typeface="Arial" charset="0"/>
                <a:cs typeface="Arial" charset="0"/>
              </a:rPr>
              <a:t>Help decision makers arrive at consensus</a:t>
            </a:r>
          </a:p>
          <a:p>
            <a:endParaRPr lang="en-US" sz="1600" dirty="0"/>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45736" y="1746504"/>
            <a:ext cx="4279900" cy="3700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472330"/>
      </p:ext>
    </p:extLst>
  </p:cSld>
  <p:clrMapOvr>
    <a:masterClrMapping/>
  </p:clrMapOvr>
  <p:transition spd="med">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Performance </a:t>
            </a:r>
            <a:r>
              <a:rPr lang="en-US" dirty="0"/>
              <a:t>Modeling </a:t>
            </a:r>
          </a:p>
        </p:txBody>
      </p:sp>
      <p:sp>
        <p:nvSpPr>
          <p:cNvPr id="3" name="Content Placeholder 2"/>
          <p:cNvSpPr>
            <a:spLocks noGrp="1"/>
          </p:cNvSpPr>
          <p:nvPr>
            <p:ph idx="1"/>
          </p:nvPr>
        </p:nvSpPr>
        <p:spPr/>
        <p:txBody>
          <a:bodyPr/>
          <a:lstStyle/>
          <a:p>
            <a:r>
              <a:rPr lang="en-US" sz="1400" dirty="0" smtClean="0"/>
              <a:t>Two </a:t>
            </a:r>
            <a:r>
              <a:rPr lang="en-US" sz="1400" dirty="0"/>
              <a:t>basic aspects of any intelligence question are:</a:t>
            </a:r>
          </a:p>
          <a:p>
            <a:pPr lvl="1"/>
            <a:r>
              <a:rPr lang="en-US" sz="1200" dirty="0" smtClean="0"/>
              <a:t>What </a:t>
            </a:r>
            <a:r>
              <a:rPr lang="en-US" sz="1200" dirty="0"/>
              <a:t>is the probability of gaining access to a target? – Right place, right time</a:t>
            </a:r>
          </a:p>
          <a:p>
            <a:pPr lvl="1"/>
            <a:r>
              <a:rPr lang="en-US" sz="1200" dirty="0" smtClean="0"/>
              <a:t>What </a:t>
            </a:r>
            <a:r>
              <a:rPr lang="en-US" sz="1200" dirty="0"/>
              <a:t>is the probability of resolving characteristics about a target? – Right sensor, right target</a:t>
            </a:r>
          </a:p>
          <a:p>
            <a:pPr lvl="1"/>
            <a:endParaRPr lang="en-US" sz="1200" dirty="0"/>
          </a:p>
          <a:p>
            <a:r>
              <a:rPr lang="en-US" sz="1400" dirty="0" smtClean="0"/>
              <a:t>Probability </a:t>
            </a:r>
            <a:r>
              <a:rPr lang="en-US" sz="1400" dirty="0"/>
              <a:t>of Access can be defined by:</a:t>
            </a:r>
          </a:p>
          <a:p>
            <a:pPr lvl="1"/>
            <a:r>
              <a:rPr lang="en-US" sz="1200" dirty="0" smtClean="0"/>
              <a:t>An </a:t>
            </a:r>
            <a:r>
              <a:rPr lang="en-US" sz="1200" dirty="0"/>
              <a:t>event duration</a:t>
            </a:r>
          </a:p>
          <a:p>
            <a:pPr lvl="1"/>
            <a:r>
              <a:rPr lang="en-US" sz="1200" dirty="0" smtClean="0"/>
              <a:t>Access/gaps </a:t>
            </a:r>
            <a:r>
              <a:rPr lang="en-US" sz="1200" dirty="0"/>
              <a:t>to event location</a:t>
            </a:r>
          </a:p>
          <a:p>
            <a:endParaRPr lang="en-US" sz="1400" dirty="0"/>
          </a:p>
          <a:p>
            <a:r>
              <a:rPr lang="en-US" sz="1400" dirty="0" smtClean="0"/>
              <a:t>Probability </a:t>
            </a:r>
            <a:r>
              <a:rPr lang="en-US" sz="1400" dirty="0"/>
              <a:t>of Resolving can be defined by information theory:</a:t>
            </a:r>
          </a:p>
          <a:p>
            <a:pPr lvl="1"/>
            <a:r>
              <a:rPr lang="en-US" sz="1200" dirty="0" smtClean="0"/>
              <a:t>Robert </a:t>
            </a:r>
            <a:r>
              <a:rPr lang="en-US" sz="1200" dirty="0"/>
              <a:t>Harney* defined the information collected by a sensor across information types:</a:t>
            </a:r>
          </a:p>
          <a:p>
            <a:pPr lvl="2"/>
            <a:r>
              <a:rPr lang="en-US" sz="1050" dirty="0" smtClean="0"/>
              <a:t>Intensity</a:t>
            </a:r>
            <a:r>
              <a:rPr lang="en-US" sz="1050" dirty="0"/>
              <a:t>, color, range, velocity,  RF, etc.</a:t>
            </a:r>
          </a:p>
          <a:p>
            <a:pPr lvl="1"/>
            <a:r>
              <a:rPr lang="en-US" sz="1200" dirty="0" smtClean="0"/>
              <a:t>For </a:t>
            </a:r>
            <a:r>
              <a:rPr lang="en-US" sz="1200" dirty="0"/>
              <a:t>a given sensor, the function defining its information collection is a summation of these types.</a:t>
            </a:r>
          </a:p>
          <a:p>
            <a:pPr lvl="1"/>
            <a:endParaRPr lang="en-US" sz="1200" dirty="0"/>
          </a:p>
          <a:p>
            <a:r>
              <a:rPr lang="en-US" sz="1400" dirty="0" smtClean="0"/>
              <a:t>GRIPS </a:t>
            </a:r>
            <a:r>
              <a:rPr lang="en-US" sz="1400" dirty="0"/>
              <a:t>(Genetic Resources for Innovation and Problem </a:t>
            </a:r>
            <a:r>
              <a:rPr lang="en-US" sz="1400" dirty="0" smtClean="0"/>
              <a:t>Solving)</a:t>
            </a:r>
          </a:p>
          <a:p>
            <a:pPr lvl="1"/>
            <a:r>
              <a:rPr lang="en-US" sz="1200" dirty="0"/>
              <a:t>A</a:t>
            </a:r>
            <a:r>
              <a:rPr lang="en-US" sz="1200" dirty="0" smtClean="0"/>
              <a:t>n </a:t>
            </a:r>
            <a:r>
              <a:rPr lang="en-US" sz="1200" dirty="0"/>
              <a:t>Aerospace Corporation </a:t>
            </a:r>
            <a:r>
              <a:rPr lang="en-US" sz="1200" dirty="0" smtClean="0"/>
              <a:t>tool</a:t>
            </a:r>
            <a:endParaRPr lang="en-US" sz="1200" dirty="0"/>
          </a:p>
          <a:p>
            <a:pPr lvl="1"/>
            <a:r>
              <a:rPr lang="en-US" sz="1200" dirty="0" smtClean="0"/>
              <a:t>Used </a:t>
            </a:r>
            <a:r>
              <a:rPr lang="en-US" sz="1200" dirty="0"/>
              <a:t>to design satellite architectures with diverse sensing types to simultaneously optimize probability of access and probability of resolving in terms of information theoretic metrics</a:t>
            </a:r>
          </a:p>
          <a:p>
            <a:pPr lvl="1"/>
            <a:r>
              <a:rPr lang="en-US" sz="1200" dirty="0" smtClean="0"/>
              <a:t>Estimates </a:t>
            </a:r>
            <a:r>
              <a:rPr lang="en-US" sz="1200" dirty="0"/>
              <a:t>the potential information that could be gathered by various numbers of satellites in different orbits, given ground scenarios</a:t>
            </a:r>
          </a:p>
          <a:p>
            <a:pPr marL="0" indent="0">
              <a:buNone/>
            </a:pPr>
            <a:endParaRPr lang="en-US" sz="1400" dirty="0"/>
          </a:p>
        </p:txBody>
      </p:sp>
      <p:sp>
        <p:nvSpPr>
          <p:cNvPr id="4" name="TextBox 3"/>
          <p:cNvSpPr txBox="1"/>
          <p:nvPr/>
        </p:nvSpPr>
        <p:spPr>
          <a:xfrm>
            <a:off x="0" y="5849363"/>
            <a:ext cx="5702710" cy="553998"/>
          </a:xfrm>
          <a:prstGeom prst="rect">
            <a:avLst/>
          </a:prstGeom>
          <a:noFill/>
        </p:spPr>
        <p:txBody>
          <a:bodyPr wrap="square" rtlCol="0">
            <a:spAutoFit/>
          </a:bodyPr>
          <a:lstStyle/>
          <a:p>
            <a:r>
              <a:rPr lang="en-US" sz="1000" dirty="0" smtClean="0"/>
              <a:t>*</a:t>
            </a:r>
            <a:r>
              <a:rPr lang="en-US" sz="1000" dirty="0" err="1" smtClean="0"/>
              <a:t>Howerton</a:t>
            </a:r>
            <a:r>
              <a:rPr lang="en-US" sz="1000" dirty="0" smtClean="0"/>
              <a:t>, Phil.  Managing Uncertainty and the Practice of Intelligence, [PowerPoint slides], 2019.</a:t>
            </a:r>
          </a:p>
          <a:p>
            <a:r>
              <a:rPr lang="en-US" sz="1000" dirty="0" smtClean="0"/>
              <a:t>Harney, R.C. (1997).  Information-based approach to performance estimation and requirements allocation in multisensory fusion for target recognition.  </a:t>
            </a:r>
            <a:r>
              <a:rPr lang="en-US" sz="1000" i="1" dirty="0" smtClean="0"/>
              <a:t>Optical Engineering 36</a:t>
            </a:r>
            <a:r>
              <a:rPr lang="en-US" sz="1000" dirty="0" smtClean="0"/>
              <a:t>.</a:t>
            </a:r>
            <a:endParaRPr lang="en-US" sz="1000" dirty="0"/>
          </a:p>
        </p:txBody>
      </p:sp>
    </p:spTree>
    <p:extLst>
      <p:ext uri="{BB962C8B-B14F-4D97-AF65-F5344CB8AC3E}">
        <p14:creationId xmlns:p14="http://schemas.microsoft.com/office/powerpoint/2010/main" val="3868149473"/>
      </p:ext>
    </p:extLst>
  </p:cSld>
  <p:clrMapOvr>
    <a:masterClrMapping/>
  </p:clrMapOvr>
  <p:transition spd="med">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Architecting with Information Theory</a:t>
            </a:r>
          </a:p>
        </p:txBody>
      </p:sp>
      <p:sp>
        <p:nvSpPr>
          <p:cNvPr id="3" name="Subtitle 2"/>
          <p:cNvSpPr>
            <a:spLocks noGrp="1"/>
          </p:cNvSpPr>
          <p:nvPr>
            <p:ph type="subTitle" idx="1"/>
          </p:nvPr>
        </p:nvSpPr>
        <p:spPr/>
        <p:txBody>
          <a:bodyPr/>
          <a:lstStyle/>
          <a:p>
            <a:pPr>
              <a:spcBef>
                <a:spcPts val="0"/>
              </a:spcBef>
            </a:pPr>
            <a:r>
              <a:rPr lang="en-US" dirty="0"/>
              <a:t>Connor Kordes</a:t>
            </a:r>
          </a:p>
          <a:p>
            <a:r>
              <a:rPr lang="en-US" dirty="0" smtClean="0"/>
              <a:t>July 10, </a:t>
            </a:r>
            <a:r>
              <a:rPr lang="en-US" dirty="0"/>
              <a:t>2019</a:t>
            </a:r>
          </a:p>
          <a:p>
            <a:endParaRPr lang="en-US" dirty="0"/>
          </a:p>
        </p:txBody>
      </p:sp>
    </p:spTree>
    <p:extLst>
      <p:ext uri="{BB962C8B-B14F-4D97-AF65-F5344CB8AC3E}">
        <p14:creationId xmlns:p14="http://schemas.microsoft.com/office/powerpoint/2010/main" val="1858200505"/>
      </p:ext>
    </p:extLst>
  </p:cSld>
  <p:clrMapOvr>
    <a:masterClrMapping/>
  </p:clrMapOvr>
  <p:transition spd="med">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Motivation/Scope</a:t>
            </a:r>
            <a:endParaRPr lang="en-US" dirty="0"/>
          </a:p>
        </p:txBody>
      </p:sp>
      <p:sp>
        <p:nvSpPr>
          <p:cNvPr id="3" name="Content Placeholder 2"/>
          <p:cNvSpPr>
            <a:spLocks noGrp="1"/>
          </p:cNvSpPr>
          <p:nvPr>
            <p:ph idx="1"/>
          </p:nvPr>
        </p:nvSpPr>
        <p:spPr/>
        <p:txBody>
          <a:bodyPr/>
          <a:lstStyle/>
          <a:p>
            <a:r>
              <a:rPr lang="en-US" sz="1800" dirty="0" smtClean="0"/>
              <a:t>Traditionally</a:t>
            </a:r>
            <a:r>
              <a:rPr lang="en-US" sz="1800" dirty="0"/>
              <a:t>, new architectures are developed considering a single intelligence type</a:t>
            </a:r>
          </a:p>
          <a:p>
            <a:pPr lvl="1"/>
            <a:r>
              <a:rPr lang="en-US" sz="1600" dirty="0" smtClean="0"/>
              <a:t>Performance </a:t>
            </a:r>
            <a:r>
              <a:rPr lang="en-US" sz="1600" dirty="0"/>
              <a:t>modeling specific to an ‘INT’ (GEOINT, SIGINT, etc.)</a:t>
            </a:r>
          </a:p>
          <a:p>
            <a:pPr lvl="1"/>
            <a:r>
              <a:rPr lang="en-US" sz="1600" dirty="0" smtClean="0"/>
              <a:t>New </a:t>
            </a:r>
            <a:r>
              <a:rPr lang="en-US" sz="1600" dirty="0"/>
              <a:t>architectures are not assessed within a multi-INT enterprise</a:t>
            </a:r>
          </a:p>
          <a:p>
            <a:endParaRPr lang="en-US" sz="1800" dirty="0"/>
          </a:p>
          <a:p>
            <a:r>
              <a:rPr lang="en-US" sz="1800" dirty="0" smtClean="0"/>
              <a:t>Measuring </a:t>
            </a:r>
            <a:r>
              <a:rPr lang="en-US" sz="1800" dirty="0"/>
              <a:t>the value of each ‘INT’ type within an enterprise is difficult</a:t>
            </a:r>
          </a:p>
          <a:p>
            <a:pPr lvl="1"/>
            <a:r>
              <a:rPr lang="en-US" sz="1600" dirty="0" smtClean="0"/>
              <a:t>No </a:t>
            </a:r>
            <a:r>
              <a:rPr lang="en-US" sz="1600" dirty="0"/>
              <a:t>standardized metrics across ‘INTs’</a:t>
            </a:r>
          </a:p>
          <a:p>
            <a:pPr lvl="1"/>
            <a:r>
              <a:rPr lang="en-US" sz="1600" dirty="0" smtClean="0"/>
              <a:t>Lack </a:t>
            </a:r>
            <a:r>
              <a:rPr lang="en-US" sz="1600" dirty="0"/>
              <a:t>of common value metrics leads to </a:t>
            </a:r>
            <a:r>
              <a:rPr lang="en-US" sz="1600" dirty="0" err="1"/>
              <a:t>stovepiped</a:t>
            </a:r>
            <a:r>
              <a:rPr lang="en-US" sz="1600" dirty="0"/>
              <a:t>/traditional designs</a:t>
            </a:r>
          </a:p>
          <a:p>
            <a:endParaRPr lang="en-US" sz="1800" dirty="0"/>
          </a:p>
          <a:p>
            <a:r>
              <a:rPr lang="en-US" sz="1800" dirty="0" smtClean="0"/>
              <a:t>Information </a:t>
            </a:r>
            <a:r>
              <a:rPr lang="en-US" sz="1800" dirty="0"/>
              <a:t>Theory provides metrics agnostic to ‘INT’ type</a:t>
            </a:r>
          </a:p>
          <a:p>
            <a:pPr lvl="1"/>
            <a:r>
              <a:rPr lang="en-US" sz="1600" dirty="0" smtClean="0"/>
              <a:t>Information value </a:t>
            </a:r>
            <a:r>
              <a:rPr lang="en-US" sz="1600" dirty="0"/>
              <a:t>of a sensing agent measured in Shannon Bits</a:t>
            </a:r>
          </a:p>
          <a:p>
            <a:pPr lvl="1"/>
            <a:r>
              <a:rPr lang="en-US" sz="1600" dirty="0" smtClean="0"/>
              <a:t>Shannon </a:t>
            </a:r>
            <a:r>
              <a:rPr lang="en-US" sz="1600" dirty="0"/>
              <a:t>Bit can be compared across various sensing agents</a:t>
            </a:r>
          </a:p>
          <a:p>
            <a:pPr lvl="1"/>
            <a:r>
              <a:rPr lang="en-US" sz="1600" dirty="0" smtClean="0"/>
              <a:t>More </a:t>
            </a:r>
            <a:r>
              <a:rPr lang="en-US" sz="1600" dirty="0"/>
              <a:t>bits are </a:t>
            </a:r>
            <a:r>
              <a:rPr lang="en-US" sz="1600" dirty="0" smtClean="0"/>
              <a:t>better</a:t>
            </a:r>
          </a:p>
          <a:p>
            <a:pPr lvl="1"/>
            <a:r>
              <a:rPr lang="en-US" sz="1600" dirty="0" smtClean="0"/>
              <a:t>Implemented Harney information equations, a reformulation of Johnson’s criteria which was built on Shannon’s seminal work on information theory (see Works Cited chart for reference)</a:t>
            </a:r>
            <a:endParaRPr lang="en-US" sz="1600" dirty="0"/>
          </a:p>
        </p:txBody>
      </p:sp>
    </p:spTree>
    <p:extLst>
      <p:ext uri="{BB962C8B-B14F-4D97-AF65-F5344CB8AC3E}">
        <p14:creationId xmlns:p14="http://schemas.microsoft.com/office/powerpoint/2010/main" val="74664711"/>
      </p:ext>
    </p:extLst>
  </p:cSld>
  <p:clrMapOvr>
    <a:masterClrMapping/>
  </p:clrMapOvr>
  <p:transition spd="med">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5"/>
          </p:nvPr>
        </p:nvSpPr>
        <p:spPr>
          <a:xfrm>
            <a:off x="173294" y="1123051"/>
            <a:ext cx="4339515" cy="2356169"/>
          </a:xfrm>
        </p:spPr>
        <p:txBody>
          <a:bodyPr>
            <a:normAutofit/>
          </a:bodyPr>
          <a:lstStyle/>
          <a:p>
            <a:pPr marL="0" indent="0">
              <a:buNone/>
            </a:pPr>
            <a:r>
              <a:rPr lang="en-US" sz="1350" dirty="0" smtClean="0"/>
              <a:t>Problem </a:t>
            </a:r>
            <a:r>
              <a:rPr lang="en-US" sz="1350" dirty="0"/>
              <a:t>Statement</a:t>
            </a:r>
          </a:p>
          <a:p>
            <a:r>
              <a:rPr lang="en-US" sz="1200" dirty="0"/>
              <a:t>Design a LEO </a:t>
            </a:r>
            <a:r>
              <a:rPr lang="en-US" sz="1200" dirty="0" smtClean="0"/>
              <a:t>architecture </a:t>
            </a:r>
            <a:r>
              <a:rPr lang="en-US" sz="1200" dirty="0"/>
              <a:t>to maximize the amount of information, in terms of access and resolution, that can be collected against a Somali Pirate Scenario.</a:t>
            </a:r>
          </a:p>
        </p:txBody>
      </p:sp>
      <p:sp>
        <p:nvSpPr>
          <p:cNvPr id="5" name="Title 4"/>
          <p:cNvSpPr>
            <a:spLocks noGrp="1"/>
          </p:cNvSpPr>
          <p:nvPr>
            <p:ph type="title"/>
          </p:nvPr>
        </p:nvSpPr>
        <p:spPr>
          <a:xfrm>
            <a:off x="1161289" y="292608"/>
            <a:ext cx="6903720" cy="682185"/>
          </a:xfrm>
        </p:spPr>
        <p:txBody>
          <a:bodyPr/>
          <a:lstStyle/>
          <a:p>
            <a:r>
              <a:rPr lang="en-US" sz="2800" i="0" dirty="0" smtClean="0"/>
              <a:t>Problem Formulation </a:t>
            </a:r>
            <a:endParaRPr lang="en-US" sz="2800" i="0" dirty="0"/>
          </a:p>
        </p:txBody>
      </p:sp>
      <p:sp>
        <p:nvSpPr>
          <p:cNvPr id="9" name="Text Placeholder 8"/>
          <p:cNvSpPr>
            <a:spLocks noGrp="1"/>
          </p:cNvSpPr>
          <p:nvPr>
            <p:ph type="body" sz="quarter" idx="16"/>
          </p:nvPr>
        </p:nvSpPr>
        <p:spPr/>
        <p:txBody>
          <a:bodyPr>
            <a:normAutofit/>
          </a:bodyPr>
          <a:lstStyle/>
          <a:p>
            <a:pPr marL="0" indent="0">
              <a:buNone/>
            </a:pPr>
            <a:r>
              <a:rPr lang="en-US" sz="1350" dirty="0" smtClean="0"/>
              <a:t>Decision </a:t>
            </a:r>
            <a:r>
              <a:rPr lang="en-US" sz="1350" dirty="0"/>
              <a:t>Variables </a:t>
            </a:r>
          </a:p>
          <a:p>
            <a:r>
              <a:rPr lang="en-US" sz="1200" dirty="0"/>
              <a:t>Number of satellites (1-10)</a:t>
            </a:r>
          </a:p>
          <a:p>
            <a:r>
              <a:rPr lang="en-US" sz="1200" dirty="0"/>
              <a:t>Circular LEO orbit </a:t>
            </a:r>
            <a:r>
              <a:rPr lang="en-US" sz="1200" dirty="0" smtClean="0"/>
              <a:t>parameters (SMA</a:t>
            </a:r>
            <a:r>
              <a:rPr lang="en-US" sz="1200" dirty="0"/>
              <a:t>, INC, RAAN, MA</a:t>
            </a:r>
            <a:r>
              <a:rPr lang="en-US" sz="1200" dirty="0" smtClean="0"/>
              <a:t>)*</a:t>
            </a:r>
            <a:endParaRPr lang="en-US" sz="1200" dirty="0"/>
          </a:p>
          <a:p>
            <a:r>
              <a:rPr lang="en-US" sz="1200" dirty="0"/>
              <a:t>Sensor type for each satellite (informed by list of commercial sensors)</a:t>
            </a:r>
          </a:p>
          <a:p>
            <a:endParaRPr lang="en-US" sz="1350" dirty="0"/>
          </a:p>
        </p:txBody>
      </p:sp>
      <p:sp>
        <p:nvSpPr>
          <p:cNvPr id="10" name="Text Placeholder 9"/>
          <p:cNvSpPr>
            <a:spLocks noGrp="1"/>
          </p:cNvSpPr>
          <p:nvPr>
            <p:ph type="body" sz="quarter" idx="17"/>
          </p:nvPr>
        </p:nvSpPr>
        <p:spPr>
          <a:xfrm>
            <a:off x="4638762" y="3792071"/>
            <a:ext cx="4282817" cy="2516365"/>
          </a:xfrm>
        </p:spPr>
        <p:txBody>
          <a:bodyPr>
            <a:normAutofit/>
          </a:bodyPr>
          <a:lstStyle/>
          <a:p>
            <a:pPr marL="0" indent="0">
              <a:buNone/>
            </a:pPr>
            <a:r>
              <a:rPr lang="en-US" sz="1350" dirty="0" smtClean="0"/>
              <a:t>Parameters/Constraints</a:t>
            </a:r>
            <a:endParaRPr lang="en-US" sz="1350" dirty="0"/>
          </a:p>
          <a:p>
            <a:r>
              <a:rPr lang="en-US" sz="1200" dirty="0"/>
              <a:t>Somali Pirate Scenario</a:t>
            </a:r>
          </a:p>
          <a:p>
            <a:pPr lvl="1">
              <a:lnSpc>
                <a:spcPct val="100000"/>
              </a:lnSpc>
            </a:pPr>
            <a:r>
              <a:rPr lang="en-US" sz="1200" dirty="0"/>
              <a:t>Defines number of entities, locations, velocities, and activity state</a:t>
            </a:r>
          </a:p>
          <a:p>
            <a:pPr lvl="1">
              <a:lnSpc>
                <a:spcPct val="100000"/>
              </a:lnSpc>
            </a:pPr>
            <a:r>
              <a:rPr lang="en-US" sz="1200" dirty="0"/>
              <a:t>Currently generated </a:t>
            </a:r>
            <a:r>
              <a:rPr lang="en-US" sz="1200" dirty="0" smtClean="0"/>
              <a:t/>
            </a:r>
            <a:br>
              <a:rPr lang="en-US" sz="1200" dirty="0" smtClean="0"/>
            </a:br>
            <a:r>
              <a:rPr lang="en-US" sz="1200" dirty="0" smtClean="0"/>
              <a:t>as </a:t>
            </a:r>
            <a:r>
              <a:rPr lang="en-US" sz="1200" dirty="0"/>
              <a:t>a deterministic </a:t>
            </a:r>
            <a:r>
              <a:rPr lang="en-US" sz="1200" dirty="0" smtClean="0"/>
              <a:t/>
            </a:r>
            <a:br>
              <a:rPr lang="en-US" sz="1200" dirty="0" smtClean="0"/>
            </a:br>
            <a:r>
              <a:rPr lang="en-US" sz="1200" dirty="0" smtClean="0"/>
              <a:t>scenario</a:t>
            </a:r>
            <a:endParaRPr lang="en-US" sz="1200" dirty="0"/>
          </a:p>
          <a:p>
            <a:pPr lvl="1">
              <a:lnSpc>
                <a:spcPct val="100000"/>
              </a:lnSpc>
            </a:pPr>
            <a:r>
              <a:rPr lang="en-US" sz="1200" dirty="0"/>
              <a:t>In the future (TBD) </a:t>
            </a:r>
            <a:r>
              <a:rPr lang="en-US" sz="1200" dirty="0" smtClean="0"/>
              <a:t/>
            </a:r>
            <a:br>
              <a:rPr lang="en-US" sz="1200" dirty="0" smtClean="0"/>
            </a:br>
            <a:r>
              <a:rPr lang="en-US" sz="1200" dirty="0" smtClean="0"/>
              <a:t>will </a:t>
            </a:r>
            <a:r>
              <a:rPr lang="en-US" sz="1200" dirty="0"/>
              <a:t>randomly </a:t>
            </a:r>
            <a:r>
              <a:rPr lang="en-US" sz="1200" dirty="0" smtClean="0"/>
              <a:t/>
            </a:r>
            <a:br>
              <a:rPr lang="en-US" sz="1200" dirty="0" smtClean="0"/>
            </a:br>
            <a:r>
              <a:rPr lang="en-US" sz="1200" dirty="0" smtClean="0"/>
              <a:t>generate </a:t>
            </a:r>
            <a:r>
              <a:rPr lang="en-US" sz="1200" dirty="0"/>
              <a:t>with </a:t>
            </a:r>
            <a:r>
              <a:rPr lang="en-US" sz="1200" dirty="0" smtClean="0"/>
              <a:t/>
            </a:r>
            <a:br>
              <a:rPr lang="en-US" sz="1200" dirty="0" smtClean="0"/>
            </a:br>
            <a:r>
              <a:rPr lang="en-US" sz="1200" dirty="0" smtClean="0"/>
              <a:t>repeatable </a:t>
            </a:r>
            <a:r>
              <a:rPr lang="en-US" sz="1200" dirty="0"/>
              <a:t>random </a:t>
            </a:r>
            <a:r>
              <a:rPr lang="en-US" sz="1200" dirty="0" smtClean="0"/>
              <a:t/>
            </a:r>
            <a:br>
              <a:rPr lang="en-US" sz="1200" dirty="0" smtClean="0"/>
            </a:br>
            <a:r>
              <a:rPr lang="en-US" sz="1200" dirty="0" smtClean="0"/>
              <a:t>seed</a:t>
            </a:r>
            <a:endParaRPr lang="en-US" sz="1200" dirty="0"/>
          </a:p>
        </p:txBody>
      </p:sp>
      <p:sp>
        <p:nvSpPr>
          <p:cNvPr id="11" name="Text Placeholder 10"/>
          <p:cNvSpPr>
            <a:spLocks noGrp="1"/>
          </p:cNvSpPr>
          <p:nvPr>
            <p:ph type="body" sz="quarter" idx="18"/>
          </p:nvPr>
        </p:nvSpPr>
        <p:spPr>
          <a:xfrm>
            <a:off x="4638762" y="1123052"/>
            <a:ext cx="4282817" cy="2356168"/>
          </a:xfrm>
        </p:spPr>
        <p:txBody>
          <a:bodyPr>
            <a:normAutofit/>
          </a:bodyPr>
          <a:lstStyle/>
          <a:p>
            <a:pPr marL="0" indent="0">
              <a:buNone/>
            </a:pPr>
            <a:r>
              <a:rPr lang="en-US" sz="1350" dirty="0" smtClean="0"/>
              <a:t>Objectives</a:t>
            </a:r>
            <a:endParaRPr lang="en-US" sz="1350" dirty="0"/>
          </a:p>
          <a:p>
            <a:r>
              <a:rPr lang="en-US" sz="1200" dirty="0"/>
              <a:t>Maximize Probability of Access to each event in the scenario</a:t>
            </a:r>
          </a:p>
          <a:p>
            <a:r>
              <a:rPr lang="en-US" sz="1200" dirty="0"/>
              <a:t>Maximize total amount of information bits collected on the scenario</a:t>
            </a:r>
          </a:p>
          <a:p>
            <a:r>
              <a:rPr lang="en-US" sz="1200" dirty="0"/>
              <a:t>Minimize number of </a:t>
            </a:r>
            <a:r>
              <a:rPr lang="en-US" sz="1200" dirty="0" smtClean="0"/>
              <a:t>satellites</a:t>
            </a:r>
          </a:p>
          <a:p>
            <a:r>
              <a:rPr lang="en-US" sz="1200" dirty="0"/>
              <a:t>Minimize </a:t>
            </a:r>
            <a:r>
              <a:rPr lang="en-US" sz="1200" dirty="0" smtClean="0"/>
              <a:t>altitude of satellites</a:t>
            </a:r>
            <a:endParaRPr lang="en-US" sz="1200" dirty="0"/>
          </a:p>
          <a:p>
            <a:r>
              <a:rPr lang="en-US" sz="1200" dirty="0" smtClean="0"/>
              <a:t>Maximize number of sensors</a:t>
            </a:r>
          </a:p>
        </p:txBody>
      </p:sp>
      <p:pic>
        <p:nvPicPr>
          <p:cNvPr id="7" name="20190402_scaledUpScenario">
            <a:hlinkClick r:id="" action="ppaction://media"/>
            <a:extLst>
              <a:ext uri="{FF2B5EF4-FFF2-40B4-BE49-F238E27FC236}">
                <a16:creationId xmlns="" xmlns:a16="http://schemas.microsoft.com/office/drawing/2014/main" id="{CBA75DBF-5759-42C5-9202-D7AE0E2FA63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640204" y="4639650"/>
            <a:ext cx="2281375" cy="1932039"/>
          </a:xfrm>
          <a:prstGeom prst="rect">
            <a:avLst/>
          </a:prstGeom>
          <a:ln w="28575" cmpd="tri">
            <a:solidFill>
              <a:schemeClr val="tx1"/>
            </a:solidFill>
          </a:ln>
        </p:spPr>
      </p:pic>
      <p:sp>
        <p:nvSpPr>
          <p:cNvPr id="2" name="TextBox 1"/>
          <p:cNvSpPr txBox="1"/>
          <p:nvPr/>
        </p:nvSpPr>
        <p:spPr>
          <a:xfrm>
            <a:off x="173736" y="5937807"/>
            <a:ext cx="4178808" cy="400110"/>
          </a:xfrm>
          <a:prstGeom prst="rect">
            <a:avLst/>
          </a:prstGeom>
          <a:noFill/>
        </p:spPr>
        <p:txBody>
          <a:bodyPr wrap="square" rtlCol="0">
            <a:spAutoFit/>
          </a:bodyPr>
          <a:lstStyle/>
          <a:p>
            <a:pPr marL="55563" indent="-55563"/>
            <a:r>
              <a:rPr lang="en-US" sz="1000" dirty="0" smtClean="0"/>
              <a:t>*SMA – Semi-Major Axis; INC – Inclination; RAAN – Right Ascension of Ascending Node; MA – Mean Anomaly</a:t>
            </a:r>
            <a:endParaRPr lang="en-US" sz="1000" dirty="0"/>
          </a:p>
        </p:txBody>
      </p:sp>
    </p:spTree>
    <p:extLst>
      <p:ext uri="{BB962C8B-B14F-4D97-AF65-F5344CB8AC3E}">
        <p14:creationId xmlns:p14="http://schemas.microsoft.com/office/powerpoint/2010/main" val="1466355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945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7"/>
                                        </p:tgtEl>
                                      </p:cBhvr>
                                    </p:cmd>
                                  </p:childTnLst>
                                </p:cTn>
                              </p:par>
                            </p:childTnLst>
                          </p:cTn>
                        </p:par>
                      </p:childTnLst>
                    </p:cTn>
                  </p:par>
                </p:childTnLst>
              </p:cTn>
              <p:nextCondLst>
                <p:cond evt="onClick" delay="0">
                  <p:tgtEl>
                    <p:spTgt spid="7"/>
                  </p:tgtEl>
                </p:cond>
              </p:nextCondLst>
            </p:seq>
            <p:video>
              <p:cMediaNode vol="80000">
                <p:cTn id="12" repeatCount="indefinite" fill="hold" display="0">
                  <p:stCondLst>
                    <p:cond delay="indefinite"/>
                  </p:stCondLst>
                </p:cTn>
                <p:tgtEl>
                  <p:spTgt spid="7"/>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smtClean="0"/>
              <a:t>Preliminary Results</a:t>
            </a:r>
            <a:r>
              <a:rPr lang="en-US" dirty="0">
                <a:solidFill>
                  <a:schemeClr val="tx1"/>
                </a:solidFill>
              </a:rPr>
              <a:t>: </a:t>
            </a:r>
            <a:r>
              <a:rPr lang="en-US" dirty="0" smtClean="0">
                <a:solidFill>
                  <a:schemeClr val="tx1"/>
                </a:solidFill>
              </a:rPr>
              <a:t>GRIPS</a:t>
            </a:r>
            <a:endParaRPr lang="en-US" dirty="0">
              <a:solidFill>
                <a:schemeClr val="tx1"/>
              </a:solidFill>
            </a:endParaRPr>
          </a:p>
        </p:txBody>
      </p:sp>
      <p:sp>
        <p:nvSpPr>
          <p:cNvPr id="3" name="Rectangle 2"/>
          <p:cNvSpPr/>
          <p:nvPr/>
        </p:nvSpPr>
        <p:spPr>
          <a:xfrm>
            <a:off x="158044" y="3454400"/>
            <a:ext cx="293512" cy="278606"/>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pic>
        <p:nvPicPr>
          <p:cNvPr id="14" name="Picture 13">
            <a:extLst>
              <a:ext uri="{FF2B5EF4-FFF2-40B4-BE49-F238E27FC236}">
                <a16:creationId xmlns="" xmlns:a16="http://schemas.microsoft.com/office/drawing/2014/main" xmlns:lc="http://schemas.openxmlformats.org/drawingml/2006/lockedCanvas" id="{0945BBF7-40F4-4C98-953D-8087413C40CC}"/>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0961"/>
          <a:stretch/>
        </p:blipFill>
        <p:spPr>
          <a:xfrm>
            <a:off x="828675" y="1023296"/>
            <a:ext cx="4004040" cy="3245637"/>
          </a:xfrm>
          <a:prstGeom prst="rect">
            <a:avLst/>
          </a:prstGeom>
        </p:spPr>
      </p:pic>
      <p:pic>
        <p:nvPicPr>
          <p:cNvPr id="15" name="Picture 14">
            <a:extLst>
              <a:ext uri="{FF2B5EF4-FFF2-40B4-BE49-F238E27FC236}">
                <a16:creationId xmlns="" xmlns:a16="http://schemas.microsoft.com/office/drawing/2014/main" xmlns:lc="http://schemas.openxmlformats.org/drawingml/2006/lockedCanvas" id="{01609E86-52E4-4EE0-A961-B11A5A868DC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9979" r="4934"/>
          <a:stretch/>
        </p:blipFill>
        <p:spPr>
          <a:xfrm>
            <a:off x="4832715" y="1023296"/>
            <a:ext cx="3947751" cy="3348678"/>
          </a:xfrm>
          <a:prstGeom prst="rect">
            <a:avLst/>
          </a:prstGeom>
        </p:spPr>
      </p:pic>
      <p:sp>
        <p:nvSpPr>
          <p:cNvPr id="16" name="TextBox 15"/>
          <p:cNvSpPr txBox="1"/>
          <p:nvPr/>
        </p:nvSpPr>
        <p:spPr>
          <a:xfrm>
            <a:off x="466725" y="4724400"/>
            <a:ext cx="4133850" cy="2074927"/>
          </a:xfrm>
          <a:prstGeom prst="rect">
            <a:avLst/>
          </a:prstGeom>
          <a:noFill/>
        </p:spPr>
        <p:txBody>
          <a:bodyPr wrap="square" rtlCol="0">
            <a:spAutoFit/>
          </a:bodyPr>
          <a:lstStyle/>
          <a:p>
            <a:pPr marL="285750" indent="-285750">
              <a:lnSpc>
                <a:spcPts val="1900"/>
              </a:lnSpc>
              <a:buFont typeface="Arial" panose="020B0604020202020204" pitchFamily="34" charset="0"/>
              <a:buChar char="•"/>
            </a:pPr>
            <a:r>
              <a:rPr lang="en-US" sz="1600" dirty="0" smtClean="0">
                <a:cs typeface="Segoe UI" panose="020B0502040204020203" pitchFamily="34" charset="0"/>
              </a:rPr>
              <a:t>Validation of expected trends</a:t>
            </a:r>
          </a:p>
          <a:p>
            <a:pPr marL="742950" lvl="1" indent="-285750">
              <a:lnSpc>
                <a:spcPts val="1900"/>
              </a:lnSpc>
              <a:buFont typeface="Arial" panose="020B0604020202020204" pitchFamily="34" charset="0"/>
              <a:buChar char="•"/>
            </a:pPr>
            <a:r>
              <a:rPr lang="en-US" sz="1600" dirty="0" smtClean="0">
                <a:cs typeface="Segoe UI" panose="020B0502040204020203" pitchFamily="34" charset="0"/>
              </a:rPr>
              <a:t>Access Metrics vs. Constellation Semi-major Axes</a:t>
            </a:r>
          </a:p>
          <a:p>
            <a:pPr marL="742950" lvl="1" indent="-285750">
              <a:lnSpc>
                <a:spcPts val="1900"/>
              </a:lnSpc>
              <a:buFont typeface="Arial" panose="020B0604020202020204" pitchFamily="34" charset="0"/>
              <a:buChar char="•"/>
            </a:pPr>
            <a:r>
              <a:rPr lang="en-US" sz="1600" dirty="0" smtClean="0">
                <a:cs typeface="Segoe UI" panose="020B0502040204020203" pitchFamily="34" charset="0"/>
              </a:rPr>
              <a:t>Access Metrics vs. Number of Satellites</a:t>
            </a:r>
          </a:p>
          <a:p>
            <a:pPr marL="742950" lvl="1" indent="-285750">
              <a:lnSpc>
                <a:spcPts val="1900"/>
              </a:lnSpc>
              <a:buFont typeface="Arial" panose="020B0604020202020204" pitchFamily="34" charset="0"/>
              <a:buChar char="•"/>
            </a:pPr>
            <a:endParaRPr lang="en-US" sz="1400" dirty="0" smtClean="0">
              <a:solidFill>
                <a:schemeClr val="tx1">
                  <a:lumMod val="75000"/>
                  <a:lumOff val="25000"/>
                </a:schemeClr>
              </a:solidFill>
              <a:cs typeface="Segoe UI" panose="020B0502040204020203" pitchFamily="34" charset="0"/>
            </a:endParaRPr>
          </a:p>
          <a:p>
            <a:pPr marL="285750" indent="-285750">
              <a:lnSpc>
                <a:spcPts val="1900"/>
              </a:lnSpc>
              <a:buFont typeface="Arial" panose="020B0604020202020204" pitchFamily="34" charset="0"/>
              <a:buChar char="•"/>
            </a:pPr>
            <a:endParaRPr lang="en-US" sz="1400" dirty="0" smtClean="0">
              <a:solidFill>
                <a:schemeClr val="tx1">
                  <a:lumMod val="75000"/>
                  <a:lumOff val="25000"/>
                </a:schemeClr>
              </a:solidFill>
              <a:cs typeface="Segoe UI" panose="020B0502040204020203" pitchFamily="34" charset="0"/>
            </a:endParaRPr>
          </a:p>
          <a:p>
            <a:endParaRPr lang="en-US" dirty="0"/>
          </a:p>
        </p:txBody>
      </p:sp>
      <p:sp>
        <p:nvSpPr>
          <p:cNvPr id="18" name="TextBox 17"/>
          <p:cNvSpPr txBox="1"/>
          <p:nvPr/>
        </p:nvSpPr>
        <p:spPr>
          <a:xfrm>
            <a:off x="5000625" y="4724399"/>
            <a:ext cx="4000500" cy="1587614"/>
          </a:xfrm>
          <a:prstGeom prst="rect">
            <a:avLst/>
          </a:prstGeom>
          <a:noFill/>
        </p:spPr>
        <p:txBody>
          <a:bodyPr wrap="square" rtlCol="0">
            <a:spAutoFit/>
          </a:bodyPr>
          <a:lstStyle/>
          <a:p>
            <a:pPr marL="285750" indent="-285750">
              <a:lnSpc>
                <a:spcPts val="1900"/>
              </a:lnSpc>
              <a:buFont typeface="Arial" panose="020B0604020202020204" pitchFamily="34" charset="0"/>
              <a:buChar char="•"/>
            </a:pPr>
            <a:r>
              <a:rPr lang="en-US" sz="1600" dirty="0">
                <a:cs typeface="Segoe UI" panose="020B0502040204020203" pitchFamily="34" charset="0"/>
              </a:rPr>
              <a:t>New Results</a:t>
            </a:r>
          </a:p>
          <a:p>
            <a:pPr marL="742950" lvl="1" indent="-285750">
              <a:lnSpc>
                <a:spcPts val="1900"/>
              </a:lnSpc>
              <a:buFont typeface="Arial" panose="020B0604020202020204" pitchFamily="34" charset="0"/>
              <a:buChar char="•"/>
            </a:pPr>
            <a:r>
              <a:rPr lang="en-US" sz="1600" dirty="0">
                <a:cs typeface="Segoe UI" panose="020B0502040204020203" pitchFamily="34" charset="0"/>
              </a:rPr>
              <a:t>Information Metric vs. Probability of Access</a:t>
            </a:r>
          </a:p>
          <a:p>
            <a:pPr lvl="1">
              <a:lnSpc>
                <a:spcPts val="1900"/>
              </a:lnSpc>
            </a:pPr>
            <a:endParaRPr lang="en-US" sz="1400" dirty="0" smtClean="0">
              <a:solidFill>
                <a:schemeClr val="tx1">
                  <a:lumMod val="75000"/>
                  <a:lumOff val="25000"/>
                </a:schemeClr>
              </a:solidFill>
              <a:cs typeface="Segoe UI" panose="020B0502040204020203" pitchFamily="34" charset="0"/>
            </a:endParaRPr>
          </a:p>
          <a:p>
            <a:pPr marL="285750" indent="-285750">
              <a:lnSpc>
                <a:spcPts val="1900"/>
              </a:lnSpc>
              <a:buFont typeface="Arial" panose="020B0604020202020204" pitchFamily="34" charset="0"/>
              <a:buChar char="•"/>
            </a:pPr>
            <a:endParaRPr lang="en-US" sz="1400" dirty="0" smtClean="0">
              <a:solidFill>
                <a:schemeClr val="tx1">
                  <a:lumMod val="75000"/>
                  <a:lumOff val="25000"/>
                </a:schemeClr>
              </a:solidFill>
              <a:cs typeface="Segoe UI" panose="020B0502040204020203" pitchFamily="34" charset="0"/>
            </a:endParaRPr>
          </a:p>
          <a:p>
            <a:endParaRPr lang="en-US" dirty="0"/>
          </a:p>
        </p:txBody>
      </p:sp>
    </p:spTree>
    <p:extLst>
      <p:ext uri="{BB962C8B-B14F-4D97-AF65-F5344CB8AC3E}">
        <p14:creationId xmlns:p14="http://schemas.microsoft.com/office/powerpoint/2010/main" val="2985394242"/>
      </p:ext>
    </p:extLst>
  </p:cSld>
  <p:clrMapOvr>
    <a:masterClrMapping/>
  </p:clrMapOvr>
  <p:transition spd="med">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xmlns="" id="{E8F1725B-0715-4DB4-9A1C-CF6D10720F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52725" y="922939"/>
            <a:ext cx="7952098" cy="5725511"/>
          </a:xfrm>
          <a:prstGeom prst="ellipse">
            <a:avLst/>
          </a:prstGeom>
          <a:ln>
            <a:noFill/>
          </a:ln>
          <a:effectLst>
            <a:softEdge rad="112500"/>
          </a:effectLst>
        </p:spPr>
      </p:pic>
      <p:sp>
        <p:nvSpPr>
          <p:cNvPr id="2" name="Title 1">
            <a:extLst>
              <a:ext uri="{FF2B5EF4-FFF2-40B4-BE49-F238E27FC236}">
                <a16:creationId xmlns="" xmlns:a16="http://schemas.microsoft.com/office/drawing/2014/main" id="{D5E0EF31-13ED-4F43-AE4C-64B115A2BC4D}"/>
              </a:ext>
            </a:extLst>
          </p:cNvPr>
          <p:cNvSpPr>
            <a:spLocks noGrp="1"/>
          </p:cNvSpPr>
          <p:nvPr>
            <p:ph type="title"/>
          </p:nvPr>
        </p:nvSpPr>
        <p:spPr/>
        <p:txBody>
          <a:bodyPr/>
          <a:lstStyle/>
          <a:p>
            <a:r>
              <a:rPr lang="en-US" dirty="0" smtClean="0"/>
              <a:t>Preliminary Results</a:t>
            </a:r>
            <a:endParaRPr lang="en-US" dirty="0"/>
          </a:p>
        </p:txBody>
      </p:sp>
      <p:sp>
        <p:nvSpPr>
          <p:cNvPr id="18" name="Text Placeholder 10"/>
          <p:cNvSpPr txBox="1">
            <a:spLocks/>
          </p:cNvSpPr>
          <p:nvPr/>
        </p:nvSpPr>
        <p:spPr>
          <a:xfrm>
            <a:off x="238213" y="1349002"/>
            <a:ext cx="3848012" cy="1098923"/>
          </a:xfrm>
          <a:prstGeom prst="rect">
            <a:avLst/>
          </a:prstGeom>
        </p:spPr>
        <p:txBody>
          <a:bodyPr>
            <a:normAutofit/>
          </a:bodyPr>
          <a:lstStyle>
            <a:lvl1pPr marL="342900" indent="-342900" algn="l" rtl="0" eaLnBrk="0" fontAlgn="base" hangingPunct="0">
              <a:spcBef>
                <a:spcPct val="20000"/>
              </a:spcBef>
              <a:spcAft>
                <a:spcPct val="0"/>
              </a:spcAft>
              <a:buBlip>
                <a:blip r:embed="rId3"/>
              </a:buBlip>
              <a:defRPr sz="2400" b="1">
                <a:solidFill>
                  <a:schemeClr val="tx1"/>
                </a:solidFill>
                <a:latin typeface="+mn-lt"/>
                <a:ea typeface="+mn-ea"/>
                <a:cs typeface="+mn-cs"/>
              </a:defRPr>
            </a:lvl1pPr>
            <a:lvl2pPr marL="742950" indent="-285750" algn="l" rtl="0" eaLnBrk="0" fontAlgn="base" hangingPunct="0">
              <a:spcBef>
                <a:spcPct val="20000"/>
              </a:spcBef>
              <a:spcAft>
                <a:spcPct val="0"/>
              </a:spcAft>
              <a:buBlip>
                <a:blip r:embed="rId3"/>
              </a:buBlip>
              <a:defRPr sz="2000" b="1">
                <a:solidFill>
                  <a:schemeClr val="tx1"/>
                </a:solidFill>
                <a:latin typeface="+mn-lt"/>
              </a:defRPr>
            </a:lvl2pPr>
            <a:lvl3pPr marL="1143000" indent="-228600" algn="l" rtl="0" eaLnBrk="0" fontAlgn="base" hangingPunct="0">
              <a:spcBef>
                <a:spcPct val="20000"/>
              </a:spcBef>
              <a:spcAft>
                <a:spcPct val="0"/>
              </a:spcAft>
              <a:buBlip>
                <a:blip r:embed="rId3"/>
              </a:buBlip>
              <a:defRPr sz="1600" b="1">
                <a:solidFill>
                  <a:schemeClr val="tx1"/>
                </a:solidFill>
                <a:latin typeface="+mn-lt"/>
              </a:defRPr>
            </a:lvl3pPr>
            <a:lvl4pPr marL="1600200" indent="-228600" algn="l" rtl="0" eaLnBrk="0" fontAlgn="base" hangingPunct="0">
              <a:spcBef>
                <a:spcPct val="20000"/>
              </a:spcBef>
              <a:spcAft>
                <a:spcPct val="0"/>
              </a:spcAft>
              <a:buBlip>
                <a:blip r:embed="rId3"/>
              </a:buBlip>
              <a:defRPr sz="1400" b="1">
                <a:solidFill>
                  <a:schemeClr val="tx1"/>
                </a:solidFill>
                <a:latin typeface="+mn-lt"/>
              </a:defRPr>
            </a:lvl4pPr>
            <a:lvl5pPr marL="2057400" indent="-228600" algn="l" rtl="0" eaLnBrk="0" fontAlgn="base" hangingPunct="0">
              <a:spcBef>
                <a:spcPct val="20000"/>
              </a:spcBef>
              <a:spcAft>
                <a:spcPct val="0"/>
              </a:spcAft>
              <a:buBlip>
                <a:blip r:embed="rId3"/>
              </a:buBlip>
              <a:defRPr sz="1200" b="1">
                <a:solidFill>
                  <a:schemeClr val="tx1"/>
                </a:solidFill>
                <a:latin typeface="+mn-lt"/>
              </a:defRPr>
            </a:lvl5pPr>
            <a:lvl6pPr marL="2514600" indent="-228600" algn="l" rtl="0" fontAlgn="base">
              <a:spcBef>
                <a:spcPct val="20000"/>
              </a:spcBef>
              <a:spcAft>
                <a:spcPct val="0"/>
              </a:spcAft>
              <a:buBlip>
                <a:blip r:embed="rId4"/>
              </a:buBlip>
              <a:defRPr sz="1600">
                <a:solidFill>
                  <a:schemeClr val="tx1"/>
                </a:solidFill>
                <a:latin typeface="+mn-lt"/>
              </a:defRPr>
            </a:lvl6pPr>
            <a:lvl7pPr marL="2971800" indent="-228600" algn="l" rtl="0" fontAlgn="base">
              <a:spcBef>
                <a:spcPct val="20000"/>
              </a:spcBef>
              <a:spcAft>
                <a:spcPct val="0"/>
              </a:spcAft>
              <a:buBlip>
                <a:blip r:embed="rId4"/>
              </a:buBlip>
              <a:defRPr sz="1600">
                <a:solidFill>
                  <a:schemeClr val="tx1"/>
                </a:solidFill>
                <a:latin typeface="+mn-lt"/>
              </a:defRPr>
            </a:lvl7pPr>
            <a:lvl8pPr marL="3429000" indent="-228600" algn="l" rtl="0" fontAlgn="base">
              <a:spcBef>
                <a:spcPct val="20000"/>
              </a:spcBef>
              <a:spcAft>
                <a:spcPct val="0"/>
              </a:spcAft>
              <a:buBlip>
                <a:blip r:embed="rId4"/>
              </a:buBlip>
              <a:defRPr sz="1600">
                <a:solidFill>
                  <a:schemeClr val="tx1"/>
                </a:solidFill>
                <a:latin typeface="+mn-lt"/>
              </a:defRPr>
            </a:lvl8pPr>
            <a:lvl9pPr marL="3886200" indent="-228600" algn="l" rtl="0" fontAlgn="base">
              <a:spcBef>
                <a:spcPct val="20000"/>
              </a:spcBef>
              <a:spcAft>
                <a:spcPct val="0"/>
              </a:spcAft>
              <a:buBlip>
                <a:blip r:embed="rId4"/>
              </a:buBlip>
              <a:defRPr sz="1600">
                <a:solidFill>
                  <a:schemeClr val="tx1"/>
                </a:solidFill>
                <a:latin typeface="+mn-lt"/>
              </a:defRPr>
            </a:lvl9pPr>
          </a:lstStyle>
          <a:p>
            <a:pPr marL="0" indent="0">
              <a:buFontTx/>
              <a:buNone/>
            </a:pPr>
            <a:r>
              <a:rPr lang="en-US" sz="1400" kern="0" dirty="0" smtClean="0"/>
              <a:t>DiscoveryDV</a:t>
            </a:r>
          </a:p>
          <a:p>
            <a:r>
              <a:rPr lang="en-US" sz="1400" kern="0" dirty="0" smtClean="0"/>
              <a:t>Quick insights and understanding of the data through high-dimensional plotting tool</a:t>
            </a:r>
            <a:endParaRPr lang="en-US" sz="1400" kern="0" dirty="0"/>
          </a:p>
        </p:txBody>
      </p:sp>
      <p:sp>
        <p:nvSpPr>
          <p:cNvPr id="21" name="Text Placeholder 10"/>
          <p:cNvSpPr txBox="1">
            <a:spLocks/>
          </p:cNvSpPr>
          <p:nvPr/>
        </p:nvSpPr>
        <p:spPr>
          <a:xfrm>
            <a:off x="238213" y="2806327"/>
            <a:ext cx="3848012" cy="1098923"/>
          </a:xfrm>
          <a:prstGeom prst="rect">
            <a:avLst/>
          </a:prstGeom>
        </p:spPr>
        <p:txBody>
          <a:bodyPr>
            <a:normAutofit/>
          </a:bodyPr>
          <a:lstStyle>
            <a:lvl1pPr marL="342900" indent="-342900" algn="l" rtl="0" eaLnBrk="0" fontAlgn="base" hangingPunct="0">
              <a:spcBef>
                <a:spcPct val="20000"/>
              </a:spcBef>
              <a:spcAft>
                <a:spcPct val="0"/>
              </a:spcAft>
              <a:buBlip>
                <a:blip r:embed="rId3"/>
              </a:buBlip>
              <a:defRPr sz="2400" b="1">
                <a:solidFill>
                  <a:schemeClr val="tx1"/>
                </a:solidFill>
                <a:latin typeface="+mn-lt"/>
                <a:ea typeface="+mn-ea"/>
                <a:cs typeface="+mn-cs"/>
              </a:defRPr>
            </a:lvl1pPr>
            <a:lvl2pPr marL="742950" indent="-285750" algn="l" rtl="0" eaLnBrk="0" fontAlgn="base" hangingPunct="0">
              <a:spcBef>
                <a:spcPct val="20000"/>
              </a:spcBef>
              <a:spcAft>
                <a:spcPct val="0"/>
              </a:spcAft>
              <a:buBlip>
                <a:blip r:embed="rId3"/>
              </a:buBlip>
              <a:defRPr sz="2000" b="1">
                <a:solidFill>
                  <a:schemeClr val="tx1"/>
                </a:solidFill>
                <a:latin typeface="+mn-lt"/>
              </a:defRPr>
            </a:lvl2pPr>
            <a:lvl3pPr marL="1143000" indent="-228600" algn="l" rtl="0" eaLnBrk="0" fontAlgn="base" hangingPunct="0">
              <a:spcBef>
                <a:spcPct val="20000"/>
              </a:spcBef>
              <a:spcAft>
                <a:spcPct val="0"/>
              </a:spcAft>
              <a:buBlip>
                <a:blip r:embed="rId3"/>
              </a:buBlip>
              <a:defRPr sz="1600" b="1">
                <a:solidFill>
                  <a:schemeClr val="tx1"/>
                </a:solidFill>
                <a:latin typeface="+mn-lt"/>
              </a:defRPr>
            </a:lvl3pPr>
            <a:lvl4pPr marL="1600200" indent="-228600" algn="l" rtl="0" eaLnBrk="0" fontAlgn="base" hangingPunct="0">
              <a:spcBef>
                <a:spcPct val="20000"/>
              </a:spcBef>
              <a:spcAft>
                <a:spcPct val="0"/>
              </a:spcAft>
              <a:buBlip>
                <a:blip r:embed="rId3"/>
              </a:buBlip>
              <a:defRPr sz="1400" b="1">
                <a:solidFill>
                  <a:schemeClr val="tx1"/>
                </a:solidFill>
                <a:latin typeface="+mn-lt"/>
              </a:defRPr>
            </a:lvl4pPr>
            <a:lvl5pPr marL="2057400" indent="-228600" algn="l" rtl="0" eaLnBrk="0" fontAlgn="base" hangingPunct="0">
              <a:spcBef>
                <a:spcPct val="20000"/>
              </a:spcBef>
              <a:spcAft>
                <a:spcPct val="0"/>
              </a:spcAft>
              <a:buBlip>
                <a:blip r:embed="rId3"/>
              </a:buBlip>
              <a:defRPr sz="1200" b="1">
                <a:solidFill>
                  <a:schemeClr val="tx1"/>
                </a:solidFill>
                <a:latin typeface="+mn-lt"/>
              </a:defRPr>
            </a:lvl5pPr>
            <a:lvl6pPr marL="2514600" indent="-228600" algn="l" rtl="0" fontAlgn="base">
              <a:spcBef>
                <a:spcPct val="20000"/>
              </a:spcBef>
              <a:spcAft>
                <a:spcPct val="0"/>
              </a:spcAft>
              <a:buBlip>
                <a:blip r:embed="rId4"/>
              </a:buBlip>
              <a:defRPr sz="1600">
                <a:solidFill>
                  <a:schemeClr val="tx1"/>
                </a:solidFill>
                <a:latin typeface="+mn-lt"/>
              </a:defRPr>
            </a:lvl6pPr>
            <a:lvl7pPr marL="2971800" indent="-228600" algn="l" rtl="0" fontAlgn="base">
              <a:spcBef>
                <a:spcPct val="20000"/>
              </a:spcBef>
              <a:spcAft>
                <a:spcPct val="0"/>
              </a:spcAft>
              <a:buBlip>
                <a:blip r:embed="rId4"/>
              </a:buBlip>
              <a:defRPr sz="1600">
                <a:solidFill>
                  <a:schemeClr val="tx1"/>
                </a:solidFill>
                <a:latin typeface="+mn-lt"/>
              </a:defRPr>
            </a:lvl7pPr>
            <a:lvl8pPr marL="3429000" indent="-228600" algn="l" rtl="0" fontAlgn="base">
              <a:spcBef>
                <a:spcPct val="20000"/>
              </a:spcBef>
              <a:spcAft>
                <a:spcPct val="0"/>
              </a:spcAft>
              <a:buBlip>
                <a:blip r:embed="rId4"/>
              </a:buBlip>
              <a:defRPr sz="1600">
                <a:solidFill>
                  <a:schemeClr val="tx1"/>
                </a:solidFill>
                <a:latin typeface="+mn-lt"/>
              </a:defRPr>
            </a:lvl8pPr>
            <a:lvl9pPr marL="3886200" indent="-228600" algn="l" rtl="0" fontAlgn="base">
              <a:spcBef>
                <a:spcPct val="20000"/>
              </a:spcBef>
              <a:spcAft>
                <a:spcPct val="0"/>
              </a:spcAft>
              <a:buBlip>
                <a:blip r:embed="rId4"/>
              </a:buBlip>
              <a:defRPr sz="1600">
                <a:solidFill>
                  <a:schemeClr val="tx1"/>
                </a:solidFill>
                <a:latin typeface="+mn-lt"/>
              </a:defRPr>
            </a:lvl9pPr>
          </a:lstStyle>
          <a:p>
            <a:pPr marL="0" indent="0">
              <a:buFontTx/>
              <a:buNone/>
            </a:pPr>
            <a:r>
              <a:rPr lang="en-US" sz="1400" kern="0" dirty="0" smtClean="0"/>
              <a:t>Information and Number of Satellites</a:t>
            </a:r>
          </a:p>
          <a:p>
            <a:r>
              <a:rPr lang="en-US" sz="1400" kern="0" dirty="0" smtClean="0"/>
              <a:t>The third axis and color mapping clarify the tradeoff between these two objectives</a:t>
            </a:r>
            <a:endParaRPr lang="en-US" sz="1400" kern="0" dirty="0"/>
          </a:p>
        </p:txBody>
      </p:sp>
      <p:sp>
        <p:nvSpPr>
          <p:cNvPr id="22" name="Text Placeholder 10"/>
          <p:cNvSpPr txBox="1">
            <a:spLocks/>
          </p:cNvSpPr>
          <p:nvPr/>
        </p:nvSpPr>
        <p:spPr>
          <a:xfrm>
            <a:off x="238213" y="4358902"/>
            <a:ext cx="3848012" cy="1098923"/>
          </a:xfrm>
          <a:prstGeom prst="rect">
            <a:avLst/>
          </a:prstGeom>
        </p:spPr>
        <p:txBody>
          <a:bodyPr>
            <a:normAutofit/>
          </a:bodyPr>
          <a:lstStyle>
            <a:lvl1pPr marL="342900" indent="-342900" algn="l" rtl="0" eaLnBrk="0" fontAlgn="base" hangingPunct="0">
              <a:spcBef>
                <a:spcPct val="20000"/>
              </a:spcBef>
              <a:spcAft>
                <a:spcPct val="0"/>
              </a:spcAft>
              <a:buBlip>
                <a:blip r:embed="rId3"/>
              </a:buBlip>
              <a:defRPr sz="2400" b="1">
                <a:solidFill>
                  <a:schemeClr val="tx1"/>
                </a:solidFill>
                <a:latin typeface="+mn-lt"/>
                <a:ea typeface="+mn-ea"/>
                <a:cs typeface="+mn-cs"/>
              </a:defRPr>
            </a:lvl1pPr>
            <a:lvl2pPr marL="742950" indent="-285750" algn="l" rtl="0" eaLnBrk="0" fontAlgn="base" hangingPunct="0">
              <a:spcBef>
                <a:spcPct val="20000"/>
              </a:spcBef>
              <a:spcAft>
                <a:spcPct val="0"/>
              </a:spcAft>
              <a:buBlip>
                <a:blip r:embed="rId3"/>
              </a:buBlip>
              <a:defRPr sz="2000" b="1">
                <a:solidFill>
                  <a:schemeClr val="tx1"/>
                </a:solidFill>
                <a:latin typeface="+mn-lt"/>
              </a:defRPr>
            </a:lvl2pPr>
            <a:lvl3pPr marL="1143000" indent="-228600" algn="l" rtl="0" eaLnBrk="0" fontAlgn="base" hangingPunct="0">
              <a:spcBef>
                <a:spcPct val="20000"/>
              </a:spcBef>
              <a:spcAft>
                <a:spcPct val="0"/>
              </a:spcAft>
              <a:buBlip>
                <a:blip r:embed="rId3"/>
              </a:buBlip>
              <a:defRPr sz="1600" b="1">
                <a:solidFill>
                  <a:schemeClr val="tx1"/>
                </a:solidFill>
                <a:latin typeface="+mn-lt"/>
              </a:defRPr>
            </a:lvl3pPr>
            <a:lvl4pPr marL="1600200" indent="-228600" algn="l" rtl="0" eaLnBrk="0" fontAlgn="base" hangingPunct="0">
              <a:spcBef>
                <a:spcPct val="20000"/>
              </a:spcBef>
              <a:spcAft>
                <a:spcPct val="0"/>
              </a:spcAft>
              <a:buBlip>
                <a:blip r:embed="rId3"/>
              </a:buBlip>
              <a:defRPr sz="1400" b="1">
                <a:solidFill>
                  <a:schemeClr val="tx1"/>
                </a:solidFill>
                <a:latin typeface="+mn-lt"/>
              </a:defRPr>
            </a:lvl4pPr>
            <a:lvl5pPr marL="2057400" indent="-228600" algn="l" rtl="0" eaLnBrk="0" fontAlgn="base" hangingPunct="0">
              <a:spcBef>
                <a:spcPct val="20000"/>
              </a:spcBef>
              <a:spcAft>
                <a:spcPct val="0"/>
              </a:spcAft>
              <a:buBlip>
                <a:blip r:embed="rId3"/>
              </a:buBlip>
              <a:defRPr sz="1200" b="1">
                <a:solidFill>
                  <a:schemeClr val="tx1"/>
                </a:solidFill>
                <a:latin typeface="+mn-lt"/>
              </a:defRPr>
            </a:lvl5pPr>
            <a:lvl6pPr marL="2514600" indent="-228600" algn="l" rtl="0" fontAlgn="base">
              <a:spcBef>
                <a:spcPct val="20000"/>
              </a:spcBef>
              <a:spcAft>
                <a:spcPct val="0"/>
              </a:spcAft>
              <a:buBlip>
                <a:blip r:embed="rId4"/>
              </a:buBlip>
              <a:defRPr sz="1600">
                <a:solidFill>
                  <a:schemeClr val="tx1"/>
                </a:solidFill>
                <a:latin typeface="+mn-lt"/>
              </a:defRPr>
            </a:lvl6pPr>
            <a:lvl7pPr marL="2971800" indent="-228600" algn="l" rtl="0" fontAlgn="base">
              <a:spcBef>
                <a:spcPct val="20000"/>
              </a:spcBef>
              <a:spcAft>
                <a:spcPct val="0"/>
              </a:spcAft>
              <a:buBlip>
                <a:blip r:embed="rId4"/>
              </a:buBlip>
              <a:defRPr sz="1600">
                <a:solidFill>
                  <a:schemeClr val="tx1"/>
                </a:solidFill>
                <a:latin typeface="+mn-lt"/>
              </a:defRPr>
            </a:lvl7pPr>
            <a:lvl8pPr marL="3429000" indent="-228600" algn="l" rtl="0" fontAlgn="base">
              <a:spcBef>
                <a:spcPct val="20000"/>
              </a:spcBef>
              <a:spcAft>
                <a:spcPct val="0"/>
              </a:spcAft>
              <a:buBlip>
                <a:blip r:embed="rId4"/>
              </a:buBlip>
              <a:defRPr sz="1600">
                <a:solidFill>
                  <a:schemeClr val="tx1"/>
                </a:solidFill>
                <a:latin typeface="+mn-lt"/>
              </a:defRPr>
            </a:lvl8pPr>
            <a:lvl9pPr marL="3886200" indent="-228600" algn="l" rtl="0" fontAlgn="base">
              <a:spcBef>
                <a:spcPct val="20000"/>
              </a:spcBef>
              <a:spcAft>
                <a:spcPct val="0"/>
              </a:spcAft>
              <a:buBlip>
                <a:blip r:embed="rId4"/>
              </a:buBlip>
              <a:defRPr sz="1600">
                <a:solidFill>
                  <a:schemeClr val="tx1"/>
                </a:solidFill>
                <a:latin typeface="+mn-lt"/>
              </a:defRPr>
            </a:lvl9pPr>
          </a:lstStyle>
          <a:p>
            <a:pPr marL="0" indent="0">
              <a:buFontTx/>
              <a:buNone/>
            </a:pPr>
            <a:r>
              <a:rPr lang="en-US" sz="1400" kern="0" dirty="0" smtClean="0"/>
              <a:t>Information and Access</a:t>
            </a:r>
          </a:p>
          <a:p>
            <a:r>
              <a:rPr lang="en-US" sz="1400" kern="0" dirty="0" smtClean="0"/>
              <a:t>The cascade of the data along information highlights this trend</a:t>
            </a:r>
            <a:endParaRPr lang="en-US" sz="1400" kern="0" dirty="0"/>
          </a:p>
        </p:txBody>
      </p:sp>
    </p:spTree>
    <p:extLst>
      <p:ext uri="{BB962C8B-B14F-4D97-AF65-F5344CB8AC3E}">
        <p14:creationId xmlns:p14="http://schemas.microsoft.com/office/powerpoint/2010/main" val="2023914080"/>
      </p:ext>
    </p:extLst>
  </p:cSld>
  <p:clrMapOvr>
    <a:masterClrMapping/>
  </p:clrMapOvr>
  <p:transition spd="med">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xmlns="" id="{1296B38E-D850-4517-9BCC-0F711D14BC2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287" y="1574800"/>
            <a:ext cx="3354487" cy="3134465"/>
          </a:xfrm>
          <a:prstGeom prst="rect">
            <a:avLst/>
          </a:prstGeom>
        </p:spPr>
      </p:pic>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5787" r="20267"/>
          <a:stretch/>
        </p:blipFill>
        <p:spPr>
          <a:xfrm>
            <a:off x="2926080" y="1495102"/>
            <a:ext cx="3090672" cy="3336725"/>
          </a:xfrm>
          <a:prstGeom prst="rect">
            <a:avLst/>
          </a:prstGeom>
        </p:spPr>
      </p:pic>
      <p:sp>
        <p:nvSpPr>
          <p:cNvPr id="9" name="Title 8"/>
          <p:cNvSpPr>
            <a:spLocks noGrp="1"/>
          </p:cNvSpPr>
          <p:nvPr>
            <p:ph type="title"/>
          </p:nvPr>
        </p:nvSpPr>
        <p:spPr/>
        <p:txBody>
          <a:bodyPr/>
          <a:lstStyle/>
          <a:p>
            <a:r>
              <a:rPr lang="en-US" dirty="0" smtClean="0"/>
              <a:t>Preliminary Results</a:t>
            </a:r>
            <a:r>
              <a:rPr lang="en-US" dirty="0">
                <a:solidFill>
                  <a:schemeClr val="tx1"/>
                </a:solidFill>
              </a:rPr>
              <a:t>: </a:t>
            </a:r>
            <a:r>
              <a:rPr lang="en-US" dirty="0" smtClean="0">
                <a:solidFill>
                  <a:schemeClr val="tx1"/>
                </a:solidFill>
              </a:rPr>
              <a:t>GRIPS</a:t>
            </a:r>
            <a:endParaRPr lang="en-US" dirty="0">
              <a:solidFill>
                <a:schemeClr val="tx1"/>
              </a:solidFill>
            </a:endParaRPr>
          </a:p>
        </p:txBody>
      </p:sp>
      <p:sp>
        <p:nvSpPr>
          <p:cNvPr id="2" name="Content Placeholder 1"/>
          <p:cNvSpPr>
            <a:spLocks noGrp="1"/>
          </p:cNvSpPr>
          <p:nvPr>
            <p:ph idx="1"/>
          </p:nvPr>
        </p:nvSpPr>
        <p:spPr>
          <a:xfrm>
            <a:off x="2718816" y="990600"/>
            <a:ext cx="3708400" cy="584200"/>
          </a:xfrm>
        </p:spPr>
        <p:txBody>
          <a:bodyPr/>
          <a:lstStyle/>
          <a:p>
            <a:pPr marL="0" indent="0" algn="ctr">
              <a:buNone/>
            </a:pPr>
            <a:r>
              <a:rPr lang="en-US" dirty="0" smtClean="0"/>
              <a:t>Information Mapping</a:t>
            </a:r>
            <a:endParaRPr lang="en-US" dirty="0"/>
          </a:p>
        </p:txBody>
      </p:sp>
      <p:sp>
        <p:nvSpPr>
          <p:cNvPr id="4" name="TextBox 3"/>
          <p:cNvSpPr txBox="1"/>
          <p:nvPr/>
        </p:nvSpPr>
        <p:spPr>
          <a:xfrm>
            <a:off x="1248210" y="4589649"/>
            <a:ext cx="813964" cy="307777"/>
          </a:xfrm>
          <a:prstGeom prst="rect">
            <a:avLst/>
          </a:prstGeom>
          <a:solidFill>
            <a:schemeClr val="bg1"/>
          </a:solidFill>
        </p:spPr>
        <p:txBody>
          <a:bodyPr wrap="square" rtlCol="0">
            <a:spAutoFit/>
          </a:bodyPr>
          <a:lstStyle/>
          <a:p>
            <a:r>
              <a:rPr lang="en-US" sz="1400" dirty="0" smtClean="0"/>
              <a:t>Spatial</a:t>
            </a:r>
            <a:endParaRPr lang="en-US" sz="1400" dirty="0"/>
          </a:p>
        </p:txBody>
      </p:sp>
      <p:sp>
        <p:nvSpPr>
          <p:cNvPr id="6" name="Rectangle 5"/>
          <p:cNvSpPr/>
          <p:nvPr/>
        </p:nvSpPr>
        <p:spPr>
          <a:xfrm>
            <a:off x="457200" y="5093583"/>
            <a:ext cx="8362950" cy="400110"/>
          </a:xfrm>
          <a:prstGeom prst="rect">
            <a:avLst/>
          </a:prstGeom>
        </p:spPr>
        <p:txBody>
          <a:bodyPr wrap="square">
            <a:spAutoFit/>
          </a:bodyPr>
          <a:lstStyle/>
          <a:p>
            <a:r>
              <a:rPr lang="en-US" sz="2000" dirty="0" smtClean="0"/>
              <a:t>This mapping creates a better understanding of the solutions</a:t>
            </a:r>
            <a:endParaRPr lang="en-US" dirty="0"/>
          </a:p>
        </p:txBody>
      </p:sp>
      <p:pic>
        <p:nvPicPr>
          <p:cNvPr id="12" name="Picture 11">
            <a:extLst>
              <a:ext uri="{FF2B5EF4-FFF2-40B4-BE49-F238E27FC236}">
                <a16:creationId xmlns:a16="http://schemas.microsoft.com/office/drawing/2014/main" xmlns="" id="{0D6FB1EC-5917-40D3-9517-A7E6ADDD9F0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35473" y="1574800"/>
            <a:ext cx="3190514" cy="3134465"/>
          </a:xfrm>
          <a:prstGeom prst="rect">
            <a:avLst/>
          </a:prstGeom>
        </p:spPr>
      </p:pic>
      <p:sp>
        <p:nvSpPr>
          <p:cNvPr id="15" name="TextBox 14"/>
          <p:cNvSpPr txBox="1"/>
          <p:nvPr/>
        </p:nvSpPr>
        <p:spPr>
          <a:xfrm>
            <a:off x="7022889" y="4589649"/>
            <a:ext cx="954974" cy="307777"/>
          </a:xfrm>
          <a:prstGeom prst="rect">
            <a:avLst/>
          </a:prstGeom>
          <a:solidFill>
            <a:schemeClr val="bg1"/>
          </a:solidFill>
        </p:spPr>
        <p:txBody>
          <a:bodyPr wrap="square" rtlCol="0">
            <a:spAutoFit/>
          </a:bodyPr>
          <a:lstStyle/>
          <a:p>
            <a:r>
              <a:rPr lang="en-US" sz="1400" dirty="0" smtClean="0"/>
              <a:t>Temporal</a:t>
            </a:r>
            <a:endParaRPr lang="en-US" sz="1400" dirty="0"/>
          </a:p>
        </p:txBody>
      </p:sp>
      <p:pic>
        <p:nvPicPr>
          <p:cNvPr id="17" name="Picture 16">
            <a:extLst>
              <a:ext uri="{FF2B5EF4-FFF2-40B4-BE49-F238E27FC236}">
                <a16:creationId xmlns:a16="http://schemas.microsoft.com/office/drawing/2014/main" xmlns="" id="{0D6FB1EC-5917-40D3-9517-A7E6ADDD9F07}"/>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b="82856"/>
          <a:stretch/>
        </p:blipFill>
        <p:spPr>
          <a:xfrm>
            <a:off x="3162167" y="1568450"/>
            <a:ext cx="3190514" cy="537369"/>
          </a:xfrm>
          <a:prstGeom prst="rect">
            <a:avLst/>
          </a:prstGeom>
        </p:spPr>
      </p:pic>
      <p:sp>
        <p:nvSpPr>
          <p:cNvPr id="14" name="TextBox 13"/>
          <p:cNvSpPr txBox="1"/>
          <p:nvPr/>
        </p:nvSpPr>
        <p:spPr>
          <a:xfrm>
            <a:off x="4117546" y="4589649"/>
            <a:ext cx="906319" cy="307777"/>
          </a:xfrm>
          <a:prstGeom prst="rect">
            <a:avLst/>
          </a:prstGeom>
          <a:solidFill>
            <a:schemeClr val="bg1"/>
          </a:solidFill>
        </p:spPr>
        <p:txBody>
          <a:bodyPr wrap="square" rtlCol="0">
            <a:spAutoFit/>
          </a:bodyPr>
          <a:lstStyle/>
          <a:p>
            <a:r>
              <a:rPr lang="en-US" sz="1400" dirty="0" smtClean="0"/>
              <a:t>Spectral</a:t>
            </a:r>
            <a:endParaRPr lang="en-US" sz="1400" dirty="0"/>
          </a:p>
        </p:txBody>
      </p:sp>
    </p:spTree>
    <p:extLst>
      <p:ext uri="{BB962C8B-B14F-4D97-AF65-F5344CB8AC3E}">
        <p14:creationId xmlns:p14="http://schemas.microsoft.com/office/powerpoint/2010/main" val="2500135067"/>
      </p:ext>
    </p:extLst>
  </p:cSld>
  <p:clrMapOvr>
    <a:masterClrMapping/>
  </p:clrMapOvr>
  <p:transition spd="med">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 Takeaways</a:t>
            </a:r>
            <a:endParaRPr lang="en-US" dirty="0"/>
          </a:p>
        </p:txBody>
      </p:sp>
      <p:sp>
        <p:nvSpPr>
          <p:cNvPr id="3" name="Content Placeholder 2"/>
          <p:cNvSpPr>
            <a:spLocks noGrp="1"/>
          </p:cNvSpPr>
          <p:nvPr>
            <p:ph idx="1"/>
          </p:nvPr>
        </p:nvSpPr>
        <p:spPr/>
        <p:txBody>
          <a:bodyPr/>
          <a:lstStyle/>
          <a:p>
            <a:r>
              <a:rPr lang="en-US" sz="2000" dirty="0" smtClean="0"/>
              <a:t>The </a:t>
            </a:r>
            <a:r>
              <a:rPr lang="en-US" sz="2000" dirty="0"/>
              <a:t>model is performing as expected </a:t>
            </a:r>
          </a:p>
          <a:p>
            <a:pPr lvl="1"/>
            <a:r>
              <a:rPr lang="en-US" sz="1800" dirty="0"/>
              <a:t>Objectives (altitude, information, access, and unique sensors) are providing feasible solutions</a:t>
            </a:r>
          </a:p>
          <a:p>
            <a:pPr lvl="1"/>
            <a:r>
              <a:rPr lang="en-US" sz="1800" dirty="0"/>
              <a:t>Improved Access Metric Formulation </a:t>
            </a:r>
            <a:endParaRPr lang="en-US" sz="1800" dirty="0" smtClean="0"/>
          </a:p>
          <a:p>
            <a:endParaRPr lang="en-US" sz="2000" dirty="0" smtClean="0"/>
          </a:p>
          <a:p>
            <a:r>
              <a:rPr lang="en-US" sz="2000" dirty="0" smtClean="0"/>
              <a:t>There is a tradeoff between Information and Probability of Access</a:t>
            </a:r>
          </a:p>
          <a:p>
            <a:pPr lvl="1"/>
            <a:r>
              <a:rPr lang="en-US" sz="1800" dirty="0" smtClean="0"/>
              <a:t>Conventional approaches miss solutions</a:t>
            </a:r>
          </a:p>
          <a:p>
            <a:pPr lvl="1"/>
            <a:r>
              <a:rPr lang="en-US" sz="1800" dirty="0" smtClean="0"/>
              <a:t>Integrated constellations need more than an access metric</a:t>
            </a:r>
          </a:p>
          <a:p>
            <a:endParaRPr lang="en-US" sz="2000" dirty="0" smtClean="0"/>
          </a:p>
          <a:p>
            <a:r>
              <a:rPr lang="en-US" sz="2000" dirty="0" smtClean="0"/>
              <a:t>Future models need to better account for the different information types</a:t>
            </a:r>
            <a:endParaRPr lang="en-US" sz="1400" dirty="0"/>
          </a:p>
          <a:p>
            <a:pPr marL="457200" lvl="1" indent="0">
              <a:buNone/>
            </a:pPr>
            <a:endParaRPr lang="en-US" dirty="0" smtClean="0"/>
          </a:p>
        </p:txBody>
      </p:sp>
    </p:spTree>
    <p:extLst>
      <p:ext uri="{BB962C8B-B14F-4D97-AF65-F5344CB8AC3E}">
        <p14:creationId xmlns:p14="http://schemas.microsoft.com/office/powerpoint/2010/main" val="1995663765"/>
      </p:ext>
    </p:extLst>
  </p:cSld>
  <p:clrMapOvr>
    <a:masterClrMapping/>
  </p:clrMapOvr>
  <p:transition spd="med">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Future Steps</a:t>
            </a:r>
            <a:endParaRPr lang="en-US" dirty="0"/>
          </a:p>
        </p:txBody>
      </p:sp>
      <p:sp>
        <p:nvSpPr>
          <p:cNvPr id="3" name="Content Placeholder 2"/>
          <p:cNvSpPr>
            <a:spLocks noGrp="1"/>
          </p:cNvSpPr>
          <p:nvPr>
            <p:ph idx="1"/>
          </p:nvPr>
        </p:nvSpPr>
        <p:spPr/>
        <p:txBody>
          <a:bodyPr/>
          <a:lstStyle/>
          <a:p>
            <a:r>
              <a:rPr lang="en-US" sz="2000" dirty="0" smtClean="0"/>
              <a:t>Project </a:t>
            </a:r>
            <a:endParaRPr lang="en-US" sz="2000" dirty="0"/>
          </a:p>
          <a:p>
            <a:pPr lvl="1"/>
            <a:r>
              <a:rPr lang="en-US" sz="1600" dirty="0" smtClean="0"/>
              <a:t>Address </a:t>
            </a:r>
            <a:r>
              <a:rPr lang="en-US" sz="1600" dirty="0"/>
              <a:t>bias towards spatial data</a:t>
            </a:r>
          </a:p>
          <a:p>
            <a:pPr lvl="2"/>
            <a:r>
              <a:rPr lang="en-US" sz="1400" dirty="0"/>
              <a:t>Resulting architecture designs should balance spatial, spectral, and temporal information gain</a:t>
            </a:r>
          </a:p>
          <a:p>
            <a:pPr lvl="1"/>
            <a:r>
              <a:rPr lang="en-US" sz="1600" dirty="0" smtClean="0"/>
              <a:t>Expand </a:t>
            </a:r>
            <a:r>
              <a:rPr lang="en-US" sz="1600" dirty="0"/>
              <a:t>ground truth scenario</a:t>
            </a:r>
          </a:p>
          <a:p>
            <a:pPr lvl="2"/>
            <a:r>
              <a:rPr lang="en-US" sz="1400" dirty="0"/>
              <a:t>Different locations</a:t>
            </a:r>
          </a:p>
          <a:p>
            <a:pPr lvl="2"/>
            <a:r>
              <a:rPr lang="en-US" sz="1400" dirty="0"/>
              <a:t>Different scenario </a:t>
            </a:r>
            <a:r>
              <a:rPr lang="en-US" sz="1400" dirty="0" smtClean="0"/>
              <a:t>types</a:t>
            </a:r>
          </a:p>
          <a:p>
            <a:pPr lvl="1"/>
            <a:r>
              <a:rPr lang="en-US" sz="1800" dirty="0" smtClean="0"/>
              <a:t>Address real life complexities</a:t>
            </a:r>
          </a:p>
          <a:p>
            <a:pPr lvl="2"/>
            <a:r>
              <a:rPr lang="en-US" sz="1400" dirty="0" smtClean="0"/>
              <a:t>Staleness of information</a:t>
            </a:r>
          </a:p>
          <a:p>
            <a:pPr lvl="2"/>
            <a:r>
              <a:rPr lang="en-US" sz="1400" dirty="0" smtClean="0"/>
              <a:t>Not all information is equal</a:t>
            </a:r>
          </a:p>
          <a:p>
            <a:pPr lvl="2"/>
            <a:r>
              <a:rPr lang="en-US" sz="1400" dirty="0" smtClean="0"/>
              <a:t>A refined metric for cost of sensors</a:t>
            </a:r>
            <a:endParaRPr lang="en-US" sz="1400" dirty="0"/>
          </a:p>
          <a:p>
            <a:r>
              <a:rPr lang="en-US" sz="2000" dirty="0" smtClean="0"/>
              <a:t>For me</a:t>
            </a:r>
          </a:p>
          <a:p>
            <a:pPr lvl="1"/>
            <a:r>
              <a:rPr lang="en-US" sz="1600" dirty="0" smtClean="0"/>
              <a:t>Back to Academy</a:t>
            </a:r>
          </a:p>
          <a:p>
            <a:pPr lvl="1"/>
            <a:r>
              <a:rPr lang="en-US" sz="1600" dirty="0" smtClean="0"/>
              <a:t>Gliding Instructor Pilot</a:t>
            </a:r>
          </a:p>
          <a:p>
            <a:pPr lvl="1"/>
            <a:r>
              <a:rPr lang="en-US" sz="1600" dirty="0" smtClean="0"/>
              <a:t>Singapore</a:t>
            </a:r>
          </a:p>
          <a:p>
            <a:pPr lvl="1"/>
            <a:r>
              <a:rPr lang="en-US" sz="1600" dirty="0" smtClean="0"/>
              <a:t>Hopefully Graduate School</a:t>
            </a:r>
          </a:p>
          <a:p>
            <a:pPr marL="457200" lvl="1" indent="0">
              <a:buNone/>
            </a:pPr>
            <a:endParaRPr lang="en-US" dirty="0" smtClean="0"/>
          </a:p>
        </p:txBody>
      </p:sp>
    </p:spTree>
    <p:extLst>
      <p:ext uri="{BB962C8B-B14F-4D97-AF65-F5344CB8AC3E}">
        <p14:creationId xmlns:p14="http://schemas.microsoft.com/office/powerpoint/2010/main" val="2151061429"/>
      </p:ext>
    </p:extLst>
  </p:cSld>
  <p:clrMapOvr>
    <a:masterClrMapping/>
  </p:clrMapOvr>
  <p:transition spd="med">
    <p:fade/>
  </p:transition>
  <p:timing>
    <p:tnLst>
      <p:par>
        <p:cTn id="1" dur="indefinite" restart="never" nodeType="tmRoot"/>
      </p:par>
    </p:tnLst>
  </p:timing>
</p:sld>
</file>

<file path=ppt/theme/theme1.xml><?xml version="1.0" encoding="utf-8"?>
<a:theme xmlns:a="http://schemas.openxmlformats.org/drawingml/2006/main" name="NRO Branded Template-WHITE_5-29">
  <a:themeElements>
    <a:clrScheme name="">
      <a:dk1>
        <a:srgbClr val="1F4D85"/>
      </a:dk1>
      <a:lt1>
        <a:srgbClr val="FFFFFF"/>
      </a:lt1>
      <a:dk2>
        <a:srgbClr val="1F4D85"/>
      </a:dk2>
      <a:lt2>
        <a:srgbClr val="A5C3D7"/>
      </a:lt2>
      <a:accent1>
        <a:srgbClr val="E2BF78"/>
      </a:accent1>
      <a:accent2>
        <a:srgbClr val="2F76CB"/>
      </a:accent2>
      <a:accent3>
        <a:srgbClr val="FFFFFF"/>
      </a:accent3>
      <a:accent4>
        <a:srgbClr val="194071"/>
      </a:accent4>
      <a:accent5>
        <a:srgbClr val="EEDCBE"/>
      </a:accent5>
      <a:accent6>
        <a:srgbClr val="2A6AB8"/>
      </a:accent6>
      <a:hlink>
        <a:srgbClr val="55BF69"/>
      </a:hlink>
      <a:folHlink>
        <a:srgbClr val="9495C8"/>
      </a:folHlink>
    </a:clrScheme>
    <a:fontScheme name="NRO Branded Template-WHITE_5-29">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NRO Branded Template-WHITE_5-29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RO Branded Template-WHITE_5-29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RO Branded Template-WHITE_5-29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RO Branded Template-WHITE_5-29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RO Branded Template-WHITE_5-29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RO Branded Template-WHITE_5-29 6">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RO Branded Template-WHITE_5-29 7">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RO Branded Template-WHITE_5-29 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RO Branded Template-WHITE_5-29 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RO Branded Template-WHITE_5-29 1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NRO Branded Template-WHITE_5-29 11">
        <a:dk1>
          <a:srgbClr val="001D3A"/>
        </a:dk1>
        <a:lt1>
          <a:srgbClr val="FBE99B"/>
        </a:lt1>
        <a:dk2>
          <a:srgbClr val="000000"/>
        </a:dk2>
        <a:lt2>
          <a:srgbClr val="FBE99B"/>
        </a:lt2>
        <a:accent1>
          <a:srgbClr val="C1E4F1"/>
        </a:accent1>
        <a:accent2>
          <a:srgbClr val="FA6850"/>
        </a:accent2>
        <a:accent3>
          <a:srgbClr val="AAAAAA"/>
        </a:accent3>
        <a:accent4>
          <a:srgbClr val="D6C784"/>
        </a:accent4>
        <a:accent5>
          <a:srgbClr val="DDEFF7"/>
        </a:accent5>
        <a:accent6>
          <a:srgbClr val="E35E48"/>
        </a:accent6>
        <a:hlink>
          <a:srgbClr val="15DD61"/>
        </a:hlink>
        <a:folHlink>
          <a:srgbClr val="7E87DC"/>
        </a:folHlink>
      </a:clrScheme>
      <a:clrMap bg1="dk2" tx1="lt1" bg2="dk1" tx2="lt2" accent1="accent1" accent2="accent2" accent3="accent3" accent4="accent4" accent5="accent5" accent6="accent6" hlink="hlink" folHlink="folHlink"/>
    </a:extraClrScheme>
    <a:extraClrScheme>
      <a:clrScheme name="NRO Branded Template-WHITE_5-29 12">
        <a:dk1>
          <a:srgbClr val="001D3A"/>
        </a:dk1>
        <a:lt1>
          <a:srgbClr val="F4F2EC"/>
        </a:lt1>
        <a:dk2>
          <a:srgbClr val="000000"/>
        </a:dk2>
        <a:lt2>
          <a:srgbClr val="F4F2EC"/>
        </a:lt2>
        <a:accent1>
          <a:srgbClr val="C1E4F1"/>
        </a:accent1>
        <a:accent2>
          <a:srgbClr val="FA6850"/>
        </a:accent2>
        <a:accent3>
          <a:srgbClr val="AAAAAA"/>
        </a:accent3>
        <a:accent4>
          <a:srgbClr val="D0CFC9"/>
        </a:accent4>
        <a:accent5>
          <a:srgbClr val="DDEFF7"/>
        </a:accent5>
        <a:accent6>
          <a:srgbClr val="E35E48"/>
        </a:accent6>
        <a:hlink>
          <a:srgbClr val="15DD61"/>
        </a:hlink>
        <a:folHlink>
          <a:srgbClr val="7E87DC"/>
        </a:folHlink>
      </a:clrScheme>
      <a:clrMap bg1="dk2" tx1="lt1" bg2="dk1" tx2="lt2" accent1="accent1" accent2="accent2" accent3="accent3" accent4="accent4" accent5="accent5" accent6="accent6" hlink="hlink" folHlink="folHlink"/>
    </a:extraClrScheme>
    <a:extraClrScheme>
      <a:clrScheme name="NRO Branded Template-WHITE_5-29 13">
        <a:dk1>
          <a:srgbClr val="001D3A"/>
        </a:dk1>
        <a:lt1>
          <a:srgbClr val="F5F1E3"/>
        </a:lt1>
        <a:dk2>
          <a:srgbClr val="000000"/>
        </a:dk2>
        <a:lt2>
          <a:srgbClr val="F5F1E3"/>
        </a:lt2>
        <a:accent1>
          <a:srgbClr val="C1E4F1"/>
        </a:accent1>
        <a:accent2>
          <a:srgbClr val="FA6850"/>
        </a:accent2>
        <a:accent3>
          <a:srgbClr val="AAAAAA"/>
        </a:accent3>
        <a:accent4>
          <a:srgbClr val="D1CEC2"/>
        </a:accent4>
        <a:accent5>
          <a:srgbClr val="DDEFF7"/>
        </a:accent5>
        <a:accent6>
          <a:srgbClr val="E35E48"/>
        </a:accent6>
        <a:hlink>
          <a:srgbClr val="15DD61"/>
        </a:hlink>
        <a:folHlink>
          <a:srgbClr val="7E87DC"/>
        </a:folHlink>
      </a:clrScheme>
      <a:clrMap bg1="dk2" tx1="lt1" bg2="dk1" tx2="lt2" accent1="accent1" accent2="accent2" accent3="accent3" accent4="accent4" accent5="accent5" accent6="accent6" hlink="hlink" folHlink="folHlink"/>
    </a:extraClrScheme>
    <a:extraClrScheme>
      <a:clrScheme name="NRO Branded Template-WHITE_5-29 14">
        <a:dk1>
          <a:srgbClr val="1F4D85"/>
        </a:dk1>
        <a:lt1>
          <a:srgbClr val="FFFFFF"/>
        </a:lt1>
        <a:dk2>
          <a:srgbClr val="1F4D85"/>
        </a:dk2>
        <a:lt2>
          <a:srgbClr val="4E6C8C"/>
        </a:lt2>
        <a:accent1>
          <a:srgbClr val="E2BF78"/>
        </a:accent1>
        <a:accent2>
          <a:srgbClr val="2F76CB"/>
        </a:accent2>
        <a:accent3>
          <a:srgbClr val="FFFFFF"/>
        </a:accent3>
        <a:accent4>
          <a:srgbClr val="194071"/>
        </a:accent4>
        <a:accent5>
          <a:srgbClr val="EEDCBE"/>
        </a:accent5>
        <a:accent6>
          <a:srgbClr val="2A6AB8"/>
        </a:accent6>
        <a:hlink>
          <a:srgbClr val="55BF69"/>
        </a:hlink>
        <a:folHlink>
          <a:srgbClr val="9495C8"/>
        </a:folHlink>
      </a:clrScheme>
      <a:clrMap bg1="lt1" tx1="dk1" bg2="lt2" tx2="dk2" accent1="accent1" accent2="accent2" accent3="accent3" accent4="accent4" accent5="accent5" accent6="accent6" hlink="hlink" folHlink="folHlink"/>
    </a:extraClrScheme>
    <a:extraClrScheme>
      <a:clrScheme name="NRO Branded Template-WHITE_5-29 15">
        <a:dk1>
          <a:srgbClr val="1F4D85"/>
        </a:dk1>
        <a:lt1>
          <a:srgbClr val="FFFFFF"/>
        </a:lt1>
        <a:dk2>
          <a:srgbClr val="1F4D85"/>
        </a:dk2>
        <a:lt2>
          <a:srgbClr val="9DBDD3"/>
        </a:lt2>
        <a:accent1>
          <a:srgbClr val="E2BF78"/>
        </a:accent1>
        <a:accent2>
          <a:srgbClr val="2F76CB"/>
        </a:accent2>
        <a:accent3>
          <a:srgbClr val="FFFFFF"/>
        </a:accent3>
        <a:accent4>
          <a:srgbClr val="194071"/>
        </a:accent4>
        <a:accent5>
          <a:srgbClr val="EEDCBE"/>
        </a:accent5>
        <a:accent6>
          <a:srgbClr val="2A6AB8"/>
        </a:accent6>
        <a:hlink>
          <a:srgbClr val="55BF69"/>
        </a:hlink>
        <a:folHlink>
          <a:srgbClr val="9495C8"/>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NRO Branded Template-WHITE_5-29 15">
    <a:dk1>
      <a:srgbClr val="1F4D85"/>
    </a:dk1>
    <a:lt1>
      <a:srgbClr val="FFFFFF"/>
    </a:lt1>
    <a:dk2>
      <a:srgbClr val="1F4D85"/>
    </a:dk2>
    <a:lt2>
      <a:srgbClr val="9DBDD3"/>
    </a:lt2>
    <a:accent1>
      <a:srgbClr val="E2BF78"/>
    </a:accent1>
    <a:accent2>
      <a:srgbClr val="2F76CB"/>
    </a:accent2>
    <a:accent3>
      <a:srgbClr val="FFFFFF"/>
    </a:accent3>
    <a:accent4>
      <a:srgbClr val="194071"/>
    </a:accent4>
    <a:accent5>
      <a:srgbClr val="EEDCBE"/>
    </a:accent5>
    <a:accent6>
      <a:srgbClr val="2A6AB8"/>
    </a:accent6>
    <a:hlink>
      <a:srgbClr val="55BF69"/>
    </a:hlink>
    <a:folHlink>
      <a:srgbClr val="9495C8"/>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6AADACA9E347704891BD6C3807CB84E7" ma:contentTypeVersion="0" ma:contentTypeDescription="Create a new document." ma:contentTypeScope="" ma:versionID="8e787d27ae52ddd667328c864059b59e">
  <xsd:schema xmlns:xsd="http://www.w3.org/2001/XMLSchema" xmlns:xs="http://www.w3.org/2001/XMLSchema" xmlns:p="http://schemas.microsoft.com/office/2006/metadata/properties" targetNamespace="http://schemas.microsoft.com/office/2006/metadata/properties" ma:root="true" ma:fieldsID="b8cffde973bf2429223c587656a8d7f3">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Item 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17EF2D0-D1E2-47C1-9296-3712A1C4D4A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CB7856D5-31DF-4EEC-BC07-20FD337D10A9}">
  <ds:schemaRefs>
    <ds:schemaRef ds:uri="http://schemas.microsoft.com/office/infopath/2007/PartnerControls"/>
    <ds:schemaRef ds:uri="http://purl.org/dc/dcmitype/"/>
    <ds:schemaRef ds:uri="http://schemas.microsoft.com/office/2006/documentManagement/types"/>
    <ds:schemaRef ds:uri="http://purl.org/dc/elements/1.1/"/>
    <ds:schemaRef ds:uri="http://schemas.openxmlformats.org/package/2006/metadata/core-properties"/>
    <ds:schemaRef ds:uri="http://purl.org/dc/terms/"/>
    <ds:schemaRef ds:uri="http://www.w3.org/XML/1998/namespace"/>
    <ds:schemaRef ds:uri="http://schemas.microsoft.com/office/2006/metadata/properties"/>
  </ds:schemaRefs>
</ds:datastoreItem>
</file>

<file path=customXml/itemProps3.xml><?xml version="1.0" encoding="utf-8"?>
<ds:datastoreItem xmlns:ds="http://schemas.openxmlformats.org/officeDocument/2006/customXml" ds:itemID="{86FAD9B5-A8B6-4574-8412-86E62681E23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11586</TotalTime>
  <Words>1233</Words>
  <Application>Microsoft Office PowerPoint</Application>
  <PresentationFormat>On-screen Show (4:3)</PresentationFormat>
  <Paragraphs>160</Paragraphs>
  <Slides>18</Slides>
  <Notes>1</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Arial</vt:lpstr>
      <vt:lpstr>Calibri</vt:lpstr>
      <vt:lpstr>Segoe UI</vt:lpstr>
      <vt:lpstr>Times New Roman</vt:lpstr>
      <vt:lpstr>NRO Branded Template-WHITE_5-29</vt:lpstr>
      <vt:lpstr>About Me</vt:lpstr>
      <vt:lpstr>Architecting with Information Theory</vt:lpstr>
      <vt:lpstr>Motivation/Scope</vt:lpstr>
      <vt:lpstr>Problem Formulation </vt:lpstr>
      <vt:lpstr>Preliminary Results: GRIPS</vt:lpstr>
      <vt:lpstr>Preliminary Results</vt:lpstr>
      <vt:lpstr>Preliminary Results: GRIPS</vt:lpstr>
      <vt:lpstr>Key Takeaways</vt:lpstr>
      <vt:lpstr>Future Steps</vt:lpstr>
      <vt:lpstr>Works Cited</vt:lpstr>
      <vt:lpstr>PowerPoint Presentation</vt:lpstr>
      <vt:lpstr>Ground Truth Scenario</vt:lpstr>
      <vt:lpstr>Preliminary Results: Sensor Data</vt:lpstr>
      <vt:lpstr>Preliminary Results: Sensor Profiles</vt:lpstr>
      <vt:lpstr>Preliminary Results: Sensor Data</vt:lpstr>
      <vt:lpstr>Binning Equations</vt:lpstr>
      <vt:lpstr>What is GRIPS?</vt:lpstr>
      <vt:lpstr>Performance Modeling </vt:lpstr>
    </vt:vector>
  </TitlesOfParts>
  <Company>Microsoft Customer</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SAT Weekly</dc:title>
  <dc:creator>SAT</dc:creator>
  <cp:lastModifiedBy>Kordes, Jonathan C C4C USAF USAFA CW/CS18</cp:lastModifiedBy>
  <cp:revision>777</cp:revision>
  <cp:lastPrinted>2018-02-09T14:03:51Z</cp:lastPrinted>
  <dcterms:created xsi:type="dcterms:W3CDTF">2014-11-21T19:24:35Z</dcterms:created>
  <dcterms:modified xsi:type="dcterms:W3CDTF">2019-09-18T16:23:44Z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0x0101006AADACA9E347704891BD6C3807CB84E7</vt:lpwstr>
  </property>
  <property fmtid="{D5CDD505-2E9C-101B-9397-08002B2CF9AE}" pid="3" name="PortionLastUsed">
    <vt:lpwstr>(U//FOUO)</vt:lpwstr>
  </property>
  <property fmtid="{D5CDD505-2E9C-101B-9397-08002B2CF9AE}" pid="4" name="AACG_OFFICE_DLL">
    <vt:bool>true</vt:bool>
  </property>
  <property fmtid="{D5CDD505-2E9C-101B-9397-08002B2CF9AE}" pid="5" name="AACG_Created">
    <vt:bool>true</vt:bool>
  </property>
  <property fmtid="{D5CDD505-2E9C-101B-9397-08002B2CF9AE}" pid="6" name="AACG_DescMarkings">
    <vt:lpwstr/>
  </property>
  <property fmtid="{D5CDD505-2E9C-101B-9397-08002B2CF9AE}" pid="7" name="AACG_AddMark">
    <vt:lpwstr/>
  </property>
  <property fmtid="{D5CDD505-2E9C-101B-9397-08002B2CF9AE}" pid="8" name="AACG_Header">
    <vt:lpwstr>UNCLASSIFIED</vt:lpwstr>
  </property>
  <property fmtid="{D5CDD505-2E9C-101B-9397-08002B2CF9AE}" pid="9" name="AACG_Footer">
    <vt:lpwstr>_x000d_UNCLASSIFIED</vt:lpwstr>
  </property>
  <property fmtid="{D5CDD505-2E9C-101B-9397-08002B2CF9AE}" pid="10" name="AACG_ClassBlock">
    <vt:lpwstr/>
  </property>
  <property fmtid="{D5CDD505-2E9C-101B-9397-08002B2CF9AE}" pid="11" name="AACG_ClassType">
    <vt:lpwstr>USClassificationMarking</vt:lpwstr>
  </property>
  <property fmtid="{D5CDD505-2E9C-101B-9397-08002B2CF9AE}" pid="12" name="AACG_DeclOnList">
    <vt:lpwstr/>
  </property>
  <property fmtid="{D5CDD505-2E9C-101B-9397-08002B2CF9AE}" pid="13" name="AACG_USAF_Derivatives">
    <vt:lpwstr/>
  </property>
  <property fmtid="{D5CDD505-2E9C-101B-9397-08002B2CF9AE}" pid="14" name="AACG_SCI_Other">
    <vt:lpwstr/>
  </property>
  <property fmtid="{D5CDD505-2E9C-101B-9397-08002B2CF9AE}" pid="15" name="AACG_Dissem_Other">
    <vt:lpwstr/>
  </property>
  <property fmtid="{D5CDD505-2E9C-101B-9397-08002B2CF9AE}" pid="16" name="AACG_NonInt_Other">
    <vt:lpwstr/>
  </property>
  <property fmtid="{D5CDD505-2E9C-101B-9397-08002B2CF9AE}" pid="17" name="PortionWaiver">
    <vt:lpwstr/>
  </property>
</Properties>
</file>